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91" r:id="rId3"/>
    <p:sldId id="294" r:id="rId4"/>
    <p:sldId id="257" r:id="rId5"/>
    <p:sldId id="258" r:id="rId6"/>
    <p:sldId id="264" r:id="rId7"/>
    <p:sldId id="296" r:id="rId8"/>
    <p:sldId id="297" r:id="rId9"/>
    <p:sldId id="298" r:id="rId10"/>
    <p:sldId id="299" r:id="rId11"/>
    <p:sldId id="300" r:id="rId12"/>
    <p:sldId id="301" r:id="rId13"/>
    <p:sldId id="302" r:id="rId14"/>
    <p:sldId id="304" r:id="rId15"/>
    <p:sldId id="303" r:id="rId16"/>
    <p:sldId id="306" r:id="rId17"/>
    <p:sldId id="307" r:id="rId18"/>
    <p:sldId id="308" r:id="rId19"/>
    <p:sldId id="309" r:id="rId20"/>
    <p:sldId id="310" r:id="rId21"/>
    <p:sldId id="305" r:id="rId22"/>
    <p:sldId id="265" r:id="rId23"/>
    <p:sldId id="311" r:id="rId24"/>
    <p:sldId id="312" r:id="rId25"/>
    <p:sldId id="313" r:id="rId26"/>
    <p:sldId id="314" r:id="rId27"/>
    <p:sldId id="315" r:id="rId28"/>
    <p:sldId id="316" r:id="rId29"/>
    <p:sldId id="317" r:id="rId30"/>
    <p:sldId id="272" r:id="rId31"/>
    <p:sldId id="285" r:id="rId32"/>
    <p:sldId id="279" r:id="rId33"/>
  </p:sldIdLst>
  <p:sldSz cx="9144000" cy="5143500" type="screen16x9"/>
  <p:notesSz cx="6858000" cy="9144000"/>
  <p:defaultTextStyle>
    <a:defPPr>
      <a:defRPr lang="zh-CN"/>
    </a:defPPr>
    <a:lvl1pPr algn="l" defTabSz="309563" rtl="0" fontAlgn="base">
      <a:spcBef>
        <a:spcPct val="0"/>
      </a:spcBef>
      <a:spcAft>
        <a:spcPct val="0"/>
      </a:spcAft>
      <a:buFont typeface="Arial" pitchFamily="34" charset="0"/>
      <a:defRPr kern="1200">
        <a:solidFill>
          <a:schemeClr val="tx1"/>
        </a:solidFill>
        <a:latin typeface="Helvetica Light"/>
        <a:ea typeface="Helvetica Light"/>
        <a:cs typeface="Helvetica Light"/>
        <a:sym typeface="Helvetica Light"/>
      </a:defRPr>
    </a:lvl1pPr>
    <a:lvl2pPr marL="457200" indent="-371475" algn="l" defTabSz="309563" rtl="0" fontAlgn="base">
      <a:spcBef>
        <a:spcPct val="0"/>
      </a:spcBef>
      <a:spcAft>
        <a:spcPct val="0"/>
      </a:spcAft>
      <a:buFont typeface="Arial" pitchFamily="34" charset="0"/>
      <a:defRPr kern="1200">
        <a:solidFill>
          <a:schemeClr val="tx1"/>
        </a:solidFill>
        <a:latin typeface="Helvetica Light"/>
        <a:ea typeface="Helvetica Light"/>
        <a:cs typeface="Helvetica Light"/>
        <a:sym typeface="Helvetica Light"/>
      </a:defRPr>
    </a:lvl2pPr>
    <a:lvl3pPr marL="914400" indent="-742950" algn="l" defTabSz="309563" rtl="0" fontAlgn="base">
      <a:spcBef>
        <a:spcPct val="0"/>
      </a:spcBef>
      <a:spcAft>
        <a:spcPct val="0"/>
      </a:spcAft>
      <a:buFont typeface="Arial" pitchFamily="34" charset="0"/>
      <a:defRPr kern="1200">
        <a:solidFill>
          <a:schemeClr val="tx1"/>
        </a:solidFill>
        <a:latin typeface="Helvetica Light"/>
        <a:ea typeface="Helvetica Light"/>
        <a:cs typeface="Helvetica Light"/>
        <a:sym typeface="Helvetica Light"/>
      </a:defRPr>
    </a:lvl3pPr>
    <a:lvl4pPr marL="1371600" indent="-1114425" algn="l" defTabSz="309563" rtl="0" fontAlgn="base">
      <a:spcBef>
        <a:spcPct val="0"/>
      </a:spcBef>
      <a:spcAft>
        <a:spcPct val="0"/>
      </a:spcAft>
      <a:buFont typeface="Arial" pitchFamily="34" charset="0"/>
      <a:defRPr kern="1200">
        <a:solidFill>
          <a:schemeClr val="tx1"/>
        </a:solidFill>
        <a:latin typeface="Helvetica Light"/>
        <a:ea typeface="Helvetica Light"/>
        <a:cs typeface="Helvetica Light"/>
        <a:sym typeface="Helvetica Light"/>
      </a:defRPr>
    </a:lvl4pPr>
    <a:lvl5pPr marL="1828800" indent="-1485900" algn="l" defTabSz="309563" rtl="0" fontAlgn="base">
      <a:spcBef>
        <a:spcPct val="0"/>
      </a:spcBef>
      <a:spcAft>
        <a:spcPct val="0"/>
      </a:spcAft>
      <a:buFont typeface="Arial" pitchFamily="34" charset="0"/>
      <a:defRPr kern="1200">
        <a:solidFill>
          <a:schemeClr val="tx1"/>
        </a:solidFill>
        <a:latin typeface="Helvetica Light"/>
        <a:ea typeface="Helvetica Light"/>
        <a:cs typeface="Helvetica Light"/>
        <a:sym typeface="Helvetica Light"/>
      </a:defRPr>
    </a:lvl5pPr>
    <a:lvl6pPr marL="2286000" algn="l" defTabSz="914400" rtl="0" eaLnBrk="1" latinLnBrk="0" hangingPunct="1">
      <a:defRPr kern="1200">
        <a:solidFill>
          <a:schemeClr val="tx1"/>
        </a:solidFill>
        <a:latin typeface="Helvetica Light"/>
        <a:ea typeface="Helvetica Light"/>
        <a:cs typeface="Helvetica Light"/>
        <a:sym typeface="Helvetica Light"/>
      </a:defRPr>
    </a:lvl6pPr>
    <a:lvl7pPr marL="2743200" algn="l" defTabSz="914400" rtl="0" eaLnBrk="1" latinLnBrk="0" hangingPunct="1">
      <a:defRPr kern="1200">
        <a:solidFill>
          <a:schemeClr val="tx1"/>
        </a:solidFill>
        <a:latin typeface="Helvetica Light"/>
        <a:ea typeface="Helvetica Light"/>
        <a:cs typeface="Helvetica Light"/>
        <a:sym typeface="Helvetica Light"/>
      </a:defRPr>
    </a:lvl7pPr>
    <a:lvl8pPr marL="3200400" algn="l" defTabSz="914400" rtl="0" eaLnBrk="1" latinLnBrk="0" hangingPunct="1">
      <a:defRPr kern="1200">
        <a:solidFill>
          <a:schemeClr val="tx1"/>
        </a:solidFill>
        <a:latin typeface="Helvetica Light"/>
        <a:ea typeface="Helvetica Light"/>
        <a:cs typeface="Helvetica Light"/>
        <a:sym typeface="Helvetica Light"/>
      </a:defRPr>
    </a:lvl8pPr>
    <a:lvl9pPr marL="3657600" algn="l" defTabSz="914400" rtl="0" eaLnBrk="1" latinLnBrk="0" hangingPunct="1">
      <a:defRPr kern="1200">
        <a:solidFill>
          <a:schemeClr val="tx1"/>
        </a:solidFill>
        <a:latin typeface="Helvetica Light"/>
        <a:ea typeface="Helvetica Light"/>
        <a:cs typeface="Helvetica Light"/>
        <a:sym typeface="Helvetica Light"/>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61" autoAdjust="0"/>
    <p:restoredTop sz="79040" autoAdjust="0"/>
  </p:normalViewPr>
  <p:slideViewPr>
    <p:cSldViewPr snapToGrid="0">
      <p:cViewPr varScale="1">
        <p:scale>
          <a:sx n="119" d="100"/>
          <a:sy n="119" d="100"/>
        </p:scale>
        <p:origin x="1596" y="96"/>
      </p:cViewPr>
      <p:guideLst>
        <p:guide orient="horz" pos="2160"/>
        <p:guide pos="2880"/>
      </p:guideLst>
    </p:cSldViewPr>
  </p:slideViewPr>
  <p:notesTextViewPr>
    <p:cViewPr>
      <p:scale>
        <a:sx n="1" d="1"/>
        <a:sy n="1" d="1"/>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Shape 49"/>
          <p:cNvSpPr>
            <a:spLocks noGrp="1" noRot="1" noChangeAspect="1" noChangeArrowheads="1"/>
          </p:cNvSpPr>
          <p:nvPr>
            <p:ph type="sldImg" idx="4294967295"/>
          </p:nvPr>
        </p:nvSpPr>
        <p:spPr bwMode="auto">
          <a:xfrm>
            <a:off x="381000" y="685800"/>
            <a:ext cx="6096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10243" name="Shape 50"/>
          <p:cNvSpPr>
            <a:spLocks noGrp="1" noChangeArrowheads="1"/>
          </p:cNvSpPr>
          <p:nvPr>
            <p:ph type="body" sz="quarter" idx="4294967295"/>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zh-CN" altLang="zh-CN">
              <a:sym typeface="Helvetica Neue"/>
            </a:endParaRPr>
          </a:p>
        </p:txBody>
      </p:sp>
    </p:spTree>
    <p:extLst>
      <p:ext uri="{BB962C8B-B14F-4D97-AF65-F5344CB8AC3E}">
        <p14:creationId xmlns:p14="http://schemas.microsoft.com/office/powerpoint/2010/main" val="710941359"/>
      </p:ext>
    </p:extLst>
  </p:cSld>
  <p:clrMap bg1="lt1" tx1="dk1" bg2="lt2" tx2="dk2" accent1="accent1" accent2="accent2" accent3="accent3" accent4="accent4" accent5="accent5" accent6="accent6" hlink="hlink" folHlink="folHlink"/>
  <p:notesStyle>
    <a:lvl1pPr algn="l" defTabSz="171450" rtl="0" eaLnBrk="0" fontAlgn="base" hangingPunct="0">
      <a:lnSpc>
        <a:spcPct val="118000"/>
      </a:lnSpc>
      <a:spcBef>
        <a:spcPct val="30000"/>
      </a:spcBef>
      <a:spcAft>
        <a:spcPct val="0"/>
      </a:spcAft>
      <a:defRPr sz="800">
        <a:solidFill>
          <a:schemeClr val="tx1"/>
        </a:solidFill>
        <a:latin typeface="Helvetica Neue"/>
        <a:ea typeface="Helvetica Neue"/>
        <a:cs typeface="Helvetica Neue"/>
        <a:sym typeface="Helvetica Neue"/>
      </a:defRPr>
    </a:lvl1pPr>
    <a:lvl2pPr marL="742950" indent="-285750" algn="l" defTabSz="171450" rtl="0" eaLnBrk="0" fontAlgn="base" hangingPunct="0">
      <a:lnSpc>
        <a:spcPct val="118000"/>
      </a:lnSpc>
      <a:spcBef>
        <a:spcPct val="30000"/>
      </a:spcBef>
      <a:spcAft>
        <a:spcPct val="0"/>
      </a:spcAft>
      <a:defRPr sz="800">
        <a:solidFill>
          <a:schemeClr val="tx1"/>
        </a:solidFill>
        <a:latin typeface="Helvetica Neue"/>
        <a:ea typeface="Helvetica Neue"/>
        <a:cs typeface="Helvetica Neue"/>
        <a:sym typeface="Helvetica Neue"/>
      </a:defRPr>
    </a:lvl2pPr>
    <a:lvl3pPr marL="1143000" indent="-228600" algn="l" defTabSz="171450" rtl="0" eaLnBrk="0" fontAlgn="base" hangingPunct="0">
      <a:lnSpc>
        <a:spcPct val="118000"/>
      </a:lnSpc>
      <a:spcBef>
        <a:spcPct val="30000"/>
      </a:spcBef>
      <a:spcAft>
        <a:spcPct val="0"/>
      </a:spcAft>
      <a:defRPr sz="800">
        <a:solidFill>
          <a:schemeClr val="tx1"/>
        </a:solidFill>
        <a:latin typeface="Helvetica Neue"/>
        <a:ea typeface="Helvetica Neue"/>
        <a:cs typeface="Helvetica Neue"/>
        <a:sym typeface="Helvetica Neue"/>
      </a:defRPr>
    </a:lvl3pPr>
    <a:lvl4pPr marL="1600200" indent="-228600" algn="l" defTabSz="171450" rtl="0" eaLnBrk="0" fontAlgn="base" hangingPunct="0">
      <a:lnSpc>
        <a:spcPct val="118000"/>
      </a:lnSpc>
      <a:spcBef>
        <a:spcPct val="30000"/>
      </a:spcBef>
      <a:spcAft>
        <a:spcPct val="0"/>
      </a:spcAft>
      <a:defRPr sz="800">
        <a:solidFill>
          <a:schemeClr val="tx1"/>
        </a:solidFill>
        <a:latin typeface="Helvetica Neue"/>
        <a:ea typeface="Helvetica Neue"/>
        <a:cs typeface="Helvetica Neue"/>
        <a:sym typeface="Helvetica Neue"/>
      </a:defRPr>
    </a:lvl4pPr>
    <a:lvl5pPr marL="2057400" indent="-228600" algn="l" defTabSz="171450" rtl="0" eaLnBrk="0" fontAlgn="base" hangingPunct="0">
      <a:lnSpc>
        <a:spcPct val="118000"/>
      </a:lnSpc>
      <a:spcBef>
        <a:spcPct val="30000"/>
      </a:spcBef>
      <a:spcAft>
        <a:spcPct val="0"/>
      </a:spcAft>
      <a:defRPr sz="800">
        <a:solidFill>
          <a:schemeClr val="tx1"/>
        </a:solidFill>
        <a:latin typeface="Helvetica Neue"/>
        <a:ea typeface="Helvetica Neue"/>
        <a:cs typeface="Helvetica Neue"/>
        <a:sym typeface="Helvetica Neue"/>
      </a:defRPr>
    </a:lvl5pPr>
    <a:lvl6pPr indent="428625" defTabSz="171450">
      <a:lnSpc>
        <a:spcPct val="118000"/>
      </a:lnSpc>
      <a:defRPr sz="825">
        <a:latin typeface="Helvetica Neue"/>
        <a:ea typeface="Helvetica Neue"/>
        <a:cs typeface="Helvetica Neue"/>
        <a:sym typeface="Helvetica Neue"/>
      </a:defRPr>
    </a:lvl6pPr>
    <a:lvl7pPr indent="514350" defTabSz="171450">
      <a:lnSpc>
        <a:spcPct val="118000"/>
      </a:lnSpc>
      <a:defRPr sz="825">
        <a:latin typeface="Helvetica Neue"/>
        <a:ea typeface="Helvetica Neue"/>
        <a:cs typeface="Helvetica Neue"/>
        <a:sym typeface="Helvetica Neue"/>
      </a:defRPr>
    </a:lvl7pPr>
    <a:lvl8pPr indent="600075" defTabSz="171450">
      <a:lnSpc>
        <a:spcPct val="118000"/>
      </a:lnSpc>
      <a:defRPr sz="825">
        <a:latin typeface="Helvetica Neue"/>
        <a:ea typeface="Helvetica Neue"/>
        <a:cs typeface="Helvetica Neue"/>
        <a:sym typeface="Helvetica Neue"/>
      </a:defRPr>
    </a:lvl8pPr>
    <a:lvl9pPr indent="685800" defTabSz="171450">
      <a:lnSpc>
        <a:spcPct val="118000"/>
      </a:lnSpc>
      <a:defRPr sz="825">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大家好，这次分享内容是关于人工智能和游戏开发相关的内容</a:t>
            </a:r>
            <a:endParaRPr lang="en-US" altLang="zh-CN" dirty="0"/>
          </a:p>
          <a:p>
            <a:r>
              <a:rPr lang="zh-CN" altLang="en-US" dirty="0"/>
              <a:t>首先非常感谢大家报名参加这次的沙龙活动</a:t>
            </a:r>
            <a:endParaRPr lang="en-US" altLang="zh-CN" dirty="0"/>
          </a:p>
          <a:p>
            <a:r>
              <a:rPr lang="zh-CN" altLang="en-US" dirty="0"/>
              <a:t>这个话题是一个很大的话题，我也只是做了简单的了解</a:t>
            </a:r>
            <a:endParaRPr lang="en-US" altLang="zh-CN" dirty="0"/>
          </a:p>
          <a:p>
            <a:r>
              <a:rPr lang="zh-CN" altLang="en-US" dirty="0"/>
              <a:t>所以分享的内容难免有点主观，希望大家见谅</a:t>
            </a:r>
            <a:endParaRPr lang="en-US" altLang="zh-CN" dirty="0"/>
          </a:p>
          <a:p>
            <a:r>
              <a:rPr lang="zh-CN" altLang="en-US" dirty="0"/>
              <a:t>分享的主要目的是为了抛砖引玉，我仅从一个游戏开发者的角度，表达一下我自己的拙见</a:t>
            </a:r>
            <a:endParaRPr lang="en-US" altLang="zh-CN" dirty="0"/>
          </a:p>
          <a:p>
            <a:r>
              <a:rPr lang="zh-CN" altLang="en-US" dirty="0"/>
              <a:t>希望引起大家对这方面内容的关注，推动人工智能和游戏这两者的发展</a:t>
            </a:r>
            <a:endParaRPr lang="en-US" altLang="zh-CN" dirty="0"/>
          </a:p>
          <a:p>
            <a:r>
              <a:rPr lang="zh-CN" altLang="en-US" dirty="0"/>
              <a:t>如果有不对的地方，还请大家多多谅解，后面可以一起进行交流</a:t>
            </a:r>
            <a:endParaRPr lang="en-US" altLang="zh-CN" dirty="0"/>
          </a:p>
          <a:p>
            <a:endParaRPr lang="zh-CN" altLang="en-US" dirty="0"/>
          </a:p>
        </p:txBody>
      </p:sp>
    </p:spTree>
    <p:extLst>
      <p:ext uri="{BB962C8B-B14F-4D97-AF65-F5344CB8AC3E}">
        <p14:creationId xmlns:p14="http://schemas.microsoft.com/office/powerpoint/2010/main" val="716436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做过程序的同学一定对这两个词不陌生：有限状态机 和 行为树</a:t>
            </a:r>
            <a:endParaRPr lang="en-US" altLang="zh-CN" dirty="0"/>
          </a:p>
          <a:p>
            <a:r>
              <a:rPr lang="zh-CN" altLang="en-US" dirty="0"/>
              <a:t>这两个是实现游戏里敌人和</a:t>
            </a:r>
            <a:r>
              <a:rPr lang="en-US" altLang="zh-CN" dirty="0"/>
              <a:t>NPC</a:t>
            </a:r>
            <a:r>
              <a:rPr lang="zh-CN" altLang="en-US" dirty="0"/>
              <a:t>的主要方法</a:t>
            </a:r>
            <a:endParaRPr lang="en-US" altLang="zh-CN" dirty="0"/>
          </a:p>
          <a:p>
            <a:r>
              <a:rPr lang="zh-CN" altLang="en-US" dirty="0"/>
              <a:t>简单的</a:t>
            </a:r>
            <a:r>
              <a:rPr lang="en-US" altLang="zh-CN" dirty="0"/>
              <a:t>AI</a:t>
            </a:r>
            <a:r>
              <a:rPr lang="zh-CN" altLang="en-US" dirty="0"/>
              <a:t>用有限状态机，复杂的</a:t>
            </a:r>
            <a:r>
              <a:rPr lang="en-US" altLang="zh-CN" dirty="0"/>
              <a:t>AI</a:t>
            </a:r>
            <a:r>
              <a:rPr lang="zh-CN" altLang="en-US" dirty="0"/>
              <a:t>，用行为树</a:t>
            </a:r>
            <a:endParaRPr lang="en-US" altLang="zh-CN" dirty="0"/>
          </a:p>
          <a:p>
            <a:endParaRPr lang="en-US" altLang="zh-CN" dirty="0"/>
          </a:p>
        </p:txBody>
      </p:sp>
    </p:spTree>
    <p:extLst>
      <p:ext uri="{BB962C8B-B14F-4D97-AF65-F5344CB8AC3E}">
        <p14:creationId xmlns:p14="http://schemas.microsoft.com/office/powerpoint/2010/main" val="2905923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这种方法和深蓝的工作模式很接近</a:t>
            </a:r>
            <a:endParaRPr lang="en-US" altLang="zh-CN" dirty="0"/>
          </a:p>
          <a:p>
            <a:r>
              <a:rPr lang="zh-CN" altLang="en-US" dirty="0"/>
              <a:t>这种方式的好处是能实现固定功能的需求，计算效率很高，在</a:t>
            </a:r>
            <a:r>
              <a:rPr lang="en-US" altLang="zh-CN" dirty="0"/>
              <a:t>97</a:t>
            </a:r>
            <a:r>
              <a:rPr lang="zh-CN" altLang="en-US" dirty="0"/>
              <a:t>年的硬件下就可以做到实时计算了</a:t>
            </a:r>
            <a:endParaRPr lang="en-US" altLang="zh-CN" dirty="0"/>
          </a:p>
          <a:p>
            <a:r>
              <a:rPr lang="zh-CN" altLang="en-US" dirty="0"/>
              <a:t>问题是功能单一，只能做一件特定的事情</a:t>
            </a:r>
            <a:endParaRPr lang="en-US" altLang="zh-CN" dirty="0"/>
          </a:p>
          <a:p>
            <a:r>
              <a:rPr lang="zh-CN" altLang="en-US" dirty="0"/>
              <a:t>像深蓝，就只能下国际象棋，其他什么都干不了</a:t>
            </a:r>
            <a:endParaRPr lang="en-US" altLang="zh-CN" dirty="0"/>
          </a:p>
          <a:p>
            <a:r>
              <a:rPr lang="zh-CN" altLang="en-US" dirty="0"/>
              <a:t>我们希望程序能做很多事情，并且不需要对它进行重编码</a:t>
            </a:r>
            <a:endParaRPr lang="en-US" altLang="zh-CN" dirty="0"/>
          </a:p>
          <a:p>
            <a:r>
              <a:rPr lang="zh-CN" altLang="en-US" dirty="0"/>
              <a:t>像</a:t>
            </a:r>
            <a:r>
              <a:rPr lang="en-US" altLang="zh-CN" dirty="0"/>
              <a:t>AlphaGO </a:t>
            </a:r>
            <a:r>
              <a:rPr lang="zh-CN" altLang="en-US" dirty="0"/>
              <a:t>，不但可以下围棋，也可以玩这种打砖块游戏</a:t>
            </a:r>
            <a:endParaRPr lang="en-US" altLang="zh-CN" dirty="0"/>
          </a:p>
          <a:p>
            <a:endParaRPr lang="zh-CN" altLang="en-US" dirty="0"/>
          </a:p>
          <a:p>
            <a:endParaRPr lang="zh-CN" altLang="en-US" dirty="0"/>
          </a:p>
        </p:txBody>
      </p:sp>
    </p:spTree>
    <p:extLst>
      <p:ext uri="{BB962C8B-B14F-4D97-AF65-F5344CB8AC3E}">
        <p14:creationId xmlns:p14="http://schemas.microsoft.com/office/powerpoint/2010/main" val="3652248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机器学习，让这种事情变成可能</a:t>
            </a:r>
            <a:endParaRPr lang="en-US" altLang="zh-CN" dirty="0"/>
          </a:p>
          <a:p>
            <a:r>
              <a:rPr lang="zh-CN" altLang="en-US" dirty="0"/>
              <a:t>机器学习，就是字面的意思，让机器能够学习，从而能做很多事情，而不需要人类再给它制定规则</a:t>
            </a:r>
            <a:endParaRPr lang="en-US" altLang="zh-CN" dirty="0"/>
          </a:p>
          <a:p>
            <a:r>
              <a:rPr lang="zh-CN" altLang="en-US" dirty="0"/>
              <a:t>问题是，机器要怎么学习？</a:t>
            </a:r>
            <a:endParaRPr lang="en-US" altLang="zh-CN" dirty="0"/>
          </a:p>
          <a:p>
            <a:r>
              <a:rPr lang="zh-CN" altLang="en-US" dirty="0"/>
              <a:t>首先想一下，人是怎么学习的？是通过归纳演绎的方式</a:t>
            </a:r>
            <a:endParaRPr lang="en-US" altLang="zh-CN" dirty="0"/>
          </a:p>
          <a:p>
            <a:r>
              <a:rPr lang="zh-CN" altLang="en-US" dirty="0"/>
              <a:t>为了说明这个问题，我特别喜欢这么一个例子：</a:t>
            </a:r>
            <a:endParaRPr lang="en-US" altLang="zh-CN" dirty="0"/>
          </a:p>
          <a:p>
            <a:r>
              <a:rPr lang="zh-CN" altLang="en-US" sz="800" b="0" i="0" dirty="0">
                <a:solidFill>
                  <a:schemeClr val="tx1"/>
                </a:solidFill>
                <a:effectLst/>
                <a:latin typeface="Helvetica Neue"/>
                <a:ea typeface="Helvetica Neue"/>
                <a:cs typeface="Helvetica Neue"/>
                <a:sym typeface="Helvetica Neue"/>
              </a:rPr>
              <a:t>假如你无辜的遇到一个傻逼，别生气，不要批评他，不要制止他，请把他鼓励成一个大傻逼</a:t>
            </a:r>
          </a:p>
          <a:p>
            <a:r>
              <a:rPr lang="zh-CN" altLang="en-US" dirty="0"/>
              <a:t>我们最终目的是为了让他受到更大的惩罚，使用的方式就是利用人类 归纳演绎的学习方式</a:t>
            </a:r>
            <a:endParaRPr lang="en-US" altLang="zh-CN" dirty="0"/>
          </a:p>
          <a:p>
            <a:r>
              <a:rPr lang="zh-CN" altLang="en-US" dirty="0"/>
              <a:t>同时也说明一个问题，归纳演绎不一定是对的</a:t>
            </a: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因为我们不但要归纳演绎，还要通过统计学习，而不是个案学习</a:t>
            </a:r>
            <a:endParaRPr lang="en-US" altLang="zh-CN" dirty="0">
              <a:solidFill>
                <a:schemeClr val="bg1"/>
              </a:solidFill>
            </a:endParaRPr>
          </a:p>
          <a:p>
            <a:r>
              <a:rPr lang="zh-CN" altLang="en-US" dirty="0">
                <a:solidFill>
                  <a:schemeClr val="bg1"/>
                </a:solidFill>
              </a:rPr>
              <a:t>其实，统计学习也不一定是对的</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从已有的样本中总结的规律，无法预测未知的世界</a:t>
            </a:r>
          </a:p>
          <a:p>
            <a:endParaRPr lang="zh-CN" altLang="en-US" dirty="0">
              <a:solidFill>
                <a:schemeClr val="bg1"/>
              </a:solidFill>
            </a:endParaRPr>
          </a:p>
          <a:p>
            <a:endParaRPr lang="en-US" altLang="zh-CN" dirty="0"/>
          </a:p>
        </p:txBody>
      </p:sp>
    </p:spTree>
    <p:extLst>
      <p:ext uri="{BB962C8B-B14F-4D97-AF65-F5344CB8AC3E}">
        <p14:creationId xmlns:p14="http://schemas.microsoft.com/office/powerpoint/2010/main" val="2375045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这时候我们就要依靠大数定律</a:t>
            </a:r>
            <a:endParaRPr lang="en-US" altLang="zh-CN" dirty="0"/>
          </a:p>
          <a:p>
            <a:r>
              <a:rPr lang="zh-CN" altLang="en-US" dirty="0">
                <a:solidFill>
                  <a:schemeClr val="bg1"/>
                </a:solidFill>
              </a:rPr>
              <a:t>大数定律是说：当试验次数足够多的时候，事件出现的频率就无穷接近于该事件</a:t>
            </a:r>
            <a:endParaRPr lang="en-US" altLang="zh-CN" dirty="0">
              <a:solidFill>
                <a:schemeClr val="bg1"/>
              </a:solidFill>
            </a:endParaRPr>
          </a:p>
          <a:p>
            <a:r>
              <a:rPr lang="zh-CN" altLang="en-US" dirty="0">
                <a:solidFill>
                  <a:schemeClr val="bg1"/>
                </a:solidFill>
              </a:rPr>
              <a:t>这张图就是抛硬币正面向上的概率统计图</a:t>
            </a: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所以通常，人工智能的机器学习，会和大数据分析技术挂钩，</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目的是通过对大数据进行分析来得到更多样本数，从而得到更加令人置信的结果</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它令人置信，但我们也不是全信它，而是 基于概率的相信</a:t>
            </a:r>
          </a:p>
          <a:p>
            <a:endParaRPr lang="zh-CN" altLang="en-US" dirty="0"/>
          </a:p>
        </p:txBody>
      </p:sp>
    </p:spTree>
    <p:extLst>
      <p:ext uri="{BB962C8B-B14F-4D97-AF65-F5344CB8AC3E}">
        <p14:creationId xmlns:p14="http://schemas.microsoft.com/office/powerpoint/2010/main" val="2757103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那么依据大数据，统计学习的归纳演绎，可以把机器学习的过程分为三步：</a:t>
            </a:r>
            <a:endParaRPr lang="en-US" altLang="zh-CN" dirty="0"/>
          </a:p>
          <a:p>
            <a:r>
              <a:rPr lang="en-US" altLang="zh-CN" dirty="0"/>
              <a:t>1</a:t>
            </a:r>
            <a:r>
              <a:rPr lang="zh-CN" altLang="en-US" dirty="0"/>
              <a:t>、假设我们输入的信息和输出的信息之间的关系</a:t>
            </a:r>
            <a:endParaRPr lang="en-US" altLang="zh-CN" dirty="0"/>
          </a:p>
          <a:p>
            <a:r>
              <a:rPr lang="en-US" altLang="zh-CN" dirty="0"/>
              <a:t>2</a:t>
            </a:r>
            <a:r>
              <a:rPr lang="zh-CN" altLang="en-US" dirty="0"/>
              <a:t>、设定评价指标，尽可能拟合我们观测到的数据就是好的</a:t>
            </a:r>
            <a:endParaRPr lang="en-US" altLang="zh-CN" dirty="0"/>
          </a:p>
          <a:p>
            <a:r>
              <a:rPr lang="en-US" altLang="zh-CN" dirty="0"/>
              <a:t>3</a:t>
            </a:r>
            <a:r>
              <a:rPr lang="zh-CN" altLang="en-US" dirty="0"/>
              <a:t>、寻解算法，寻找最优解的</a:t>
            </a:r>
            <a:endParaRPr lang="en-US" altLang="zh-CN" dirty="0"/>
          </a:p>
          <a:p>
            <a:r>
              <a:rPr lang="zh-CN" altLang="en-US" dirty="0"/>
              <a:t>以扔硬币的次数</a:t>
            </a:r>
            <a:r>
              <a:rPr lang="en-US" altLang="zh-CN" dirty="0"/>
              <a:t>X</a:t>
            </a:r>
            <a:r>
              <a:rPr lang="zh-CN" altLang="en-US" dirty="0"/>
              <a:t>和正面朝上的次数</a:t>
            </a:r>
            <a:r>
              <a:rPr lang="en-US" altLang="zh-CN" dirty="0"/>
              <a:t>Y</a:t>
            </a:r>
            <a:r>
              <a:rPr lang="zh-CN" altLang="en-US" dirty="0"/>
              <a:t>作为案例</a:t>
            </a:r>
            <a:endParaRPr lang="en-US" altLang="zh-CN" dirty="0"/>
          </a:p>
          <a:p>
            <a:r>
              <a:rPr lang="zh-CN" altLang="en-US" dirty="0"/>
              <a:t>首先假设它们之间的关系线性的</a:t>
            </a:r>
            <a:r>
              <a:rPr lang="en-US" altLang="zh-CN" dirty="0"/>
              <a:t>Y=aX</a:t>
            </a:r>
          </a:p>
          <a:p>
            <a:r>
              <a:rPr lang="en-US" altLang="zh-CN" dirty="0"/>
              <a:t>a </a:t>
            </a:r>
            <a:r>
              <a:rPr lang="zh-CN" altLang="en-US" dirty="0"/>
              <a:t>可以是任何值，</a:t>
            </a:r>
            <a:r>
              <a:rPr lang="en-US" altLang="zh-CN" dirty="0"/>
              <a:t>0.3</a:t>
            </a:r>
            <a:r>
              <a:rPr lang="zh-CN" altLang="en-US" dirty="0"/>
              <a:t>，</a:t>
            </a:r>
            <a:r>
              <a:rPr lang="en-US" altLang="zh-CN" dirty="0"/>
              <a:t>0.5</a:t>
            </a:r>
            <a:r>
              <a:rPr lang="zh-CN" altLang="en-US" dirty="0"/>
              <a:t>，</a:t>
            </a:r>
            <a:r>
              <a:rPr lang="en-US" altLang="zh-CN" dirty="0"/>
              <a:t>1.8</a:t>
            </a:r>
            <a:r>
              <a:rPr lang="zh-CN" altLang="en-US" dirty="0"/>
              <a:t>之类的</a:t>
            </a:r>
            <a:endParaRPr lang="en-US" altLang="zh-CN" dirty="0"/>
          </a:p>
          <a:p>
            <a:r>
              <a:rPr lang="zh-CN" altLang="en-US" dirty="0"/>
              <a:t>不同的</a:t>
            </a:r>
            <a:r>
              <a:rPr lang="en-US" altLang="zh-CN" dirty="0"/>
              <a:t>a</a:t>
            </a:r>
            <a:r>
              <a:rPr lang="zh-CN" altLang="en-US" dirty="0"/>
              <a:t>就会有不同的关系</a:t>
            </a:r>
            <a:endParaRPr lang="en-US" altLang="zh-CN" dirty="0"/>
          </a:p>
          <a:p>
            <a:r>
              <a:rPr lang="zh-CN" altLang="en-US" dirty="0"/>
              <a:t>设定一个评价指标，这里就是，这种关系的测量结果，跟我们测试数据接近</a:t>
            </a:r>
            <a:endParaRPr lang="en-US" altLang="zh-CN" dirty="0"/>
          </a:p>
          <a:p>
            <a:r>
              <a:rPr lang="zh-CN" altLang="en-US" dirty="0"/>
              <a:t>在评价指标的基础上，找到令评价指标最优的结果的方法</a:t>
            </a:r>
            <a:endParaRPr lang="en-US" altLang="zh-CN" dirty="0"/>
          </a:p>
          <a:p>
            <a:r>
              <a:rPr lang="zh-CN" altLang="en-US" dirty="0"/>
              <a:t>这里就是设定一个寻找当</a:t>
            </a:r>
            <a:r>
              <a:rPr lang="en-US" altLang="zh-CN" dirty="0"/>
              <a:t>a</a:t>
            </a:r>
            <a:r>
              <a:rPr lang="zh-CN" altLang="en-US" dirty="0"/>
              <a:t>去什么值的时候，</a:t>
            </a:r>
            <a:r>
              <a:rPr lang="en-US" altLang="zh-CN" dirty="0"/>
              <a:t>loss</a:t>
            </a:r>
            <a:r>
              <a:rPr lang="zh-CN" altLang="en-US" dirty="0"/>
              <a:t>最小的算法</a:t>
            </a:r>
            <a:endParaRPr lang="en-US" altLang="zh-CN" dirty="0"/>
          </a:p>
          <a:p>
            <a:r>
              <a:rPr lang="zh-CN" altLang="en-US" dirty="0"/>
              <a:t>最后解这个算法，得到我们想要的关系</a:t>
            </a:r>
            <a:endParaRPr lang="en-US" altLang="zh-CN" dirty="0"/>
          </a:p>
          <a:p>
            <a:endParaRPr lang="en-US" altLang="zh-CN" dirty="0"/>
          </a:p>
          <a:p>
            <a:r>
              <a:rPr lang="zh-CN" altLang="en-US" dirty="0"/>
              <a:t>最后通过通过寻解</a:t>
            </a:r>
          </a:p>
        </p:txBody>
      </p:sp>
    </p:spTree>
    <p:extLst>
      <p:ext uri="{BB962C8B-B14F-4D97-AF65-F5344CB8AC3E}">
        <p14:creationId xmlns:p14="http://schemas.microsoft.com/office/powerpoint/2010/main" val="4095065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这三个过程就是机器学习的算法框架，每个过程不同的实现，就有很多算法</a:t>
            </a:r>
            <a:endParaRPr lang="en-US" altLang="zh-CN" dirty="0"/>
          </a:p>
          <a:p>
            <a:r>
              <a:rPr lang="zh-CN" altLang="en-US" dirty="0"/>
              <a:t>机器学习是实现人工智能的一种方法，实现机器学习有很多算法和模型，</a:t>
            </a:r>
            <a:endParaRPr lang="en-US" altLang="zh-CN" dirty="0"/>
          </a:p>
          <a:p>
            <a:r>
              <a:rPr lang="zh-CN" altLang="en-US" dirty="0">
                <a:solidFill>
                  <a:schemeClr val="bg1"/>
                </a:solidFill>
              </a:rPr>
              <a:t>线性回归、逻辑回归、</a:t>
            </a:r>
            <a:r>
              <a:rPr lang="zh-CN" altLang="en-US" dirty="0"/>
              <a:t>决策树、支持向量机、</a:t>
            </a:r>
            <a:r>
              <a:rPr lang="en-US" altLang="zh-CN" dirty="0"/>
              <a:t>K</a:t>
            </a:r>
            <a:r>
              <a:rPr lang="zh-CN" altLang="en-US" dirty="0"/>
              <a:t>邻近算法（第三部分，我会使用这个算法的简化版来实现）</a:t>
            </a:r>
            <a:endParaRPr lang="en-US" altLang="zh-CN" dirty="0"/>
          </a:p>
          <a:p>
            <a:r>
              <a:rPr lang="zh-CN" altLang="en-US" dirty="0"/>
              <a:t>当然还有很多算法</a:t>
            </a:r>
            <a:endParaRPr lang="en-US" altLang="zh-CN" dirty="0"/>
          </a:p>
          <a:p>
            <a:r>
              <a:rPr lang="zh-CN" altLang="en-US" dirty="0"/>
              <a:t>有两类算法需要特别注意一下：人工神经网络 和 深度学习</a:t>
            </a:r>
            <a:endParaRPr lang="en-US" altLang="zh-CN" dirty="0"/>
          </a:p>
        </p:txBody>
      </p:sp>
    </p:spTree>
    <p:extLst>
      <p:ext uri="{BB962C8B-B14F-4D97-AF65-F5344CB8AC3E}">
        <p14:creationId xmlns:p14="http://schemas.microsoft.com/office/powerpoint/2010/main" val="994816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人工神经网络是受生物神经系统中的神经元的启发所得到的算法模型</a:t>
            </a:r>
            <a:endParaRPr lang="en-US" altLang="zh-CN" dirty="0"/>
          </a:p>
          <a:p>
            <a:r>
              <a:rPr lang="zh-CN" altLang="en-US" dirty="0"/>
              <a:t>神经系统会有很多神经元相互链接，传递信号，构成神经网络</a:t>
            </a:r>
            <a:endParaRPr lang="en-US" altLang="zh-CN" dirty="0"/>
          </a:p>
          <a:p>
            <a:r>
              <a:rPr lang="zh-CN" altLang="en-US" dirty="0"/>
              <a:t>人工神经网络也是由很多节点之间相互链接构成</a:t>
            </a:r>
            <a:endParaRPr lang="en-US" altLang="zh-CN" dirty="0"/>
          </a:p>
          <a:p>
            <a:r>
              <a:rPr lang="zh-CN" altLang="en-US" dirty="0"/>
              <a:t>所有以这种思路得到的算法模型，都属于是人工神经网络</a:t>
            </a:r>
            <a:endParaRPr lang="en-US" altLang="zh-CN" dirty="0"/>
          </a:p>
          <a:p>
            <a:endParaRPr lang="en-US" altLang="zh-CN" dirty="0"/>
          </a:p>
          <a:p>
            <a:r>
              <a:rPr lang="zh-CN" altLang="en-US" dirty="0"/>
              <a:t>以下面这个最简单的人工神经网络模型，我们把不同功能的节点分成多个层：输入层，隐含层，输出层</a:t>
            </a:r>
            <a:endParaRPr lang="en-US" altLang="zh-CN" dirty="0"/>
          </a:p>
          <a:p>
            <a:endParaRPr lang="en-US" altLang="zh-CN" dirty="0"/>
          </a:p>
          <a:p>
            <a:r>
              <a:rPr lang="zh-CN" altLang="en-US" dirty="0"/>
              <a:t>传统的人工神经网络只有这三层，输入层负责数据输入，隐含层对数据进行权值计算和处理，输出层输出</a:t>
            </a:r>
            <a:endParaRPr lang="en-US" altLang="zh-CN" dirty="0"/>
          </a:p>
          <a:p>
            <a:r>
              <a:rPr lang="zh-CN" altLang="en-US" dirty="0"/>
              <a:t>代表的算法是 </a:t>
            </a:r>
            <a:r>
              <a:rPr lang="en-US" altLang="zh-CN" dirty="0"/>
              <a:t>BP</a:t>
            </a:r>
            <a:r>
              <a:rPr lang="zh-CN" altLang="en-US" dirty="0"/>
              <a:t>神经网络</a:t>
            </a:r>
            <a:endParaRPr lang="en-US" altLang="zh-CN" dirty="0"/>
          </a:p>
          <a:p>
            <a:endParaRPr lang="zh-CN" altLang="en-US" dirty="0"/>
          </a:p>
          <a:p>
            <a:endParaRPr lang="zh-CN" altLang="en-US" dirty="0"/>
          </a:p>
        </p:txBody>
      </p:sp>
    </p:spTree>
    <p:extLst>
      <p:ext uri="{BB962C8B-B14F-4D97-AF65-F5344CB8AC3E}">
        <p14:creationId xmlns:p14="http://schemas.microsoft.com/office/powerpoint/2010/main" val="3061601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最近几年人工智能火起来的真正原因是由于 深度学习 这类算法的发展</a:t>
            </a:r>
            <a:endParaRPr lang="en-US" altLang="zh-CN" dirty="0"/>
          </a:p>
          <a:p>
            <a:endParaRPr lang="en-US" altLang="zh-CN" dirty="0"/>
          </a:p>
          <a:p>
            <a:r>
              <a:rPr lang="zh-CN" altLang="en-US" dirty="0"/>
              <a:t>深度学习是在人工神经网络的基础上发展的</a:t>
            </a:r>
            <a:endParaRPr lang="en-US" altLang="zh-CN" dirty="0"/>
          </a:p>
          <a:p>
            <a:r>
              <a:rPr lang="zh-CN" altLang="en-US" dirty="0"/>
              <a:t>刚才提到人工神经网络是有三层 输入层</a:t>
            </a:r>
            <a:r>
              <a:rPr lang="en-US" altLang="zh-CN" dirty="0"/>
              <a:t>-</a:t>
            </a:r>
            <a:r>
              <a:rPr lang="zh-CN" altLang="en-US" dirty="0"/>
              <a:t>隐含层</a:t>
            </a:r>
            <a:r>
              <a:rPr lang="en-US" altLang="zh-CN" dirty="0"/>
              <a:t>-</a:t>
            </a:r>
            <a:r>
              <a:rPr lang="zh-CN" altLang="en-US" dirty="0"/>
              <a:t>输出层</a:t>
            </a:r>
            <a:endParaRPr lang="en-US" altLang="zh-CN" dirty="0"/>
          </a:p>
          <a:p>
            <a:r>
              <a:rPr lang="zh-CN" altLang="en-US" dirty="0"/>
              <a:t>深度学习和人工神经网络的区别是有多个隐含层</a:t>
            </a:r>
            <a:endParaRPr lang="en-US" altLang="zh-CN" dirty="0"/>
          </a:p>
          <a:p>
            <a:r>
              <a:rPr lang="zh-CN" altLang="en-US" dirty="0"/>
              <a:t>深度学习本质上几乎等价于多层人工神经网络</a:t>
            </a:r>
            <a:endParaRPr lang="en-US" altLang="zh-CN" dirty="0"/>
          </a:p>
          <a:p>
            <a:endParaRPr lang="en-US" altLang="zh-CN" dirty="0"/>
          </a:p>
          <a:p>
            <a:r>
              <a:rPr lang="zh-CN" altLang="en-US" dirty="0"/>
              <a:t>比较有代表性的算法：</a:t>
            </a:r>
            <a:r>
              <a:rPr lang="zh-CN" altLang="en-US" baseline="0" dirty="0"/>
              <a:t>卷积神经网络（</a:t>
            </a:r>
            <a:r>
              <a:rPr lang="en-US" altLang="zh-CN" baseline="0" dirty="0"/>
              <a:t>CNN</a:t>
            </a:r>
            <a:r>
              <a:rPr lang="zh-CN" altLang="en-US" baseline="0" dirty="0"/>
              <a:t>）</a:t>
            </a:r>
            <a:endParaRPr lang="en-US" altLang="zh-CN" baseline="0" dirty="0"/>
          </a:p>
          <a:p>
            <a:r>
              <a:rPr lang="zh-CN" altLang="en-US" baseline="0" dirty="0"/>
              <a:t>卷积神经网络算法是在</a:t>
            </a:r>
            <a:r>
              <a:rPr lang="en-US" altLang="zh-CN" baseline="0" dirty="0"/>
              <a:t>2012</a:t>
            </a:r>
            <a:r>
              <a:rPr lang="zh-CN" altLang="en-US" baseline="0" dirty="0"/>
              <a:t>年取得的突破，</a:t>
            </a:r>
            <a:endParaRPr lang="en-US" altLang="zh-CN" baseline="0" dirty="0"/>
          </a:p>
          <a:p>
            <a:r>
              <a:rPr lang="zh-CN" altLang="en-US" baseline="0" dirty="0"/>
              <a:t>在当年的斯坦福大学举办的</a:t>
            </a:r>
            <a:r>
              <a:rPr lang="en-US" altLang="zh-CN" baseline="0" dirty="0"/>
              <a:t>ImageNet </a:t>
            </a:r>
            <a:r>
              <a:rPr lang="zh-CN" altLang="en-US" baseline="0" dirty="0"/>
              <a:t>图像识别比赛中获得第一名</a:t>
            </a:r>
            <a:endParaRPr lang="en-US" altLang="zh-CN" baseline="0" dirty="0"/>
          </a:p>
          <a:p>
            <a:r>
              <a:rPr lang="zh-CN" altLang="en-US" baseline="0" dirty="0"/>
              <a:t>但是它的起源可以追溯到 </a:t>
            </a:r>
            <a:r>
              <a:rPr lang="en-US" altLang="zh-CN" baseline="0" dirty="0"/>
              <a:t>1998</a:t>
            </a:r>
            <a:r>
              <a:rPr lang="zh-CN" altLang="en-US" baseline="0" dirty="0"/>
              <a:t>年 </a:t>
            </a:r>
            <a:r>
              <a:rPr lang="en-US" altLang="zh-CN" baseline="0" dirty="0"/>
              <a:t>Yann </a:t>
            </a:r>
            <a:r>
              <a:rPr lang="en-US" altLang="zh-CN" baseline="0" dirty="0" err="1"/>
              <a:t>Lecun</a:t>
            </a:r>
            <a:r>
              <a:rPr lang="en-US" altLang="zh-CN" baseline="0" dirty="0"/>
              <a:t> </a:t>
            </a:r>
            <a:r>
              <a:rPr lang="zh-CN" altLang="en-US" baseline="0" dirty="0"/>
              <a:t>在 贝尔实验室提出的卷积神经网络算法</a:t>
            </a:r>
            <a:endParaRPr lang="en-US" altLang="zh-CN" baseline="0" dirty="0"/>
          </a:p>
          <a:p>
            <a:endParaRPr lang="en-US" altLang="zh-CN" dirty="0"/>
          </a:p>
          <a:p>
            <a:endParaRPr lang="zh-CN" altLang="en-US" dirty="0"/>
          </a:p>
        </p:txBody>
      </p:sp>
    </p:spTree>
    <p:extLst>
      <p:ext uri="{BB962C8B-B14F-4D97-AF65-F5344CB8AC3E}">
        <p14:creationId xmlns:p14="http://schemas.microsoft.com/office/powerpoint/2010/main" val="17241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除了上面根据算法的特征对机器学习进行分类之外</a:t>
            </a:r>
            <a:endParaRPr lang="en-US" altLang="zh-CN" dirty="0"/>
          </a:p>
          <a:p>
            <a:r>
              <a:rPr lang="zh-CN" altLang="en-US" dirty="0"/>
              <a:t>还可以通过机器学习的具体实现来将机器学习分为：监督学习、非监督学习、半监督学习、强化学习以及模仿学习</a:t>
            </a:r>
            <a:endParaRPr lang="en-US" altLang="zh-CN" dirty="0"/>
          </a:p>
          <a:p>
            <a:r>
              <a:rPr lang="zh-CN" altLang="en-US" dirty="0"/>
              <a:t>为了分清楚这几个概念，我们先来了解一下机器学习的基本步骤</a:t>
            </a:r>
            <a:endParaRPr lang="en-US" altLang="zh-CN" dirty="0"/>
          </a:p>
          <a:p>
            <a:r>
              <a:rPr lang="zh-CN" altLang="en-US" dirty="0"/>
              <a:t>第一步，给模型或者说是算法提供训练数据，可以是</a:t>
            </a:r>
            <a:r>
              <a:rPr lang="en-US" altLang="zh-CN" dirty="0"/>
              <a:t>1</a:t>
            </a:r>
            <a:r>
              <a:rPr lang="zh-CN" altLang="en-US" dirty="0"/>
              <a:t>个或者</a:t>
            </a:r>
            <a:r>
              <a:rPr lang="en-US" altLang="zh-CN" dirty="0"/>
              <a:t>N</a:t>
            </a:r>
            <a:r>
              <a:rPr lang="zh-CN" altLang="en-US" dirty="0"/>
              <a:t>个</a:t>
            </a:r>
            <a:endParaRPr lang="en-US" altLang="zh-CN" dirty="0"/>
          </a:p>
          <a:p>
            <a:r>
              <a:rPr lang="zh-CN" altLang="en-US" dirty="0"/>
              <a:t>第二步，使用模型学习训练数据从而得到训练结果，学习的方法就是我们之前说的方法</a:t>
            </a:r>
            <a:endParaRPr lang="en-US" altLang="zh-CN" dirty="0"/>
          </a:p>
          <a:p>
            <a:r>
              <a:rPr lang="zh-CN" altLang="en-US" dirty="0"/>
              <a:t>第三步，验证模型的训练结果，通过一些验证数据，来判断该训练结果是否符合要求</a:t>
            </a:r>
            <a:endParaRPr lang="en-US" altLang="zh-CN" dirty="0"/>
          </a:p>
          <a:p>
            <a:r>
              <a:rPr lang="zh-CN" altLang="en-US" dirty="0"/>
              <a:t>如果满足要求就执行第四步，如果不满足就执行第二步或者第一步，继续训练</a:t>
            </a:r>
            <a:endParaRPr lang="en-US" altLang="zh-CN" dirty="0"/>
          </a:p>
          <a:p>
            <a:r>
              <a:rPr lang="zh-CN" altLang="en-US" dirty="0"/>
              <a:t>第四步，就是输出并应用最终训练的结果</a:t>
            </a:r>
            <a:endParaRPr lang="en-US" altLang="zh-CN" dirty="0"/>
          </a:p>
        </p:txBody>
      </p:sp>
    </p:spTree>
    <p:extLst>
      <p:ext uri="{BB962C8B-B14F-4D97-AF65-F5344CB8AC3E}">
        <p14:creationId xmlns:p14="http://schemas.microsoft.com/office/powerpoint/2010/main" val="23829265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bg1"/>
                </a:solidFill>
              </a:rPr>
              <a:t>监督学习指，给定的数据是有标签的，那么最终训练的模型也只能识别对应的标签</a:t>
            </a:r>
            <a:endParaRPr lang="en-US" altLang="zh-CN" dirty="0">
              <a:solidFill>
                <a:schemeClr val="bg1"/>
              </a:solidFill>
            </a:endParaRPr>
          </a:p>
          <a:p>
            <a:r>
              <a:rPr lang="zh-CN" altLang="en-US" dirty="0">
                <a:solidFill>
                  <a:schemeClr val="bg1"/>
                </a:solidFill>
              </a:rPr>
              <a:t>例如：我给程序一堆猫的照片和狗的照片，并标注，哪些照片是猫，哪些是狗，然后让程序去学习，最后给我一套判别猫狗的训练结果</a:t>
            </a:r>
            <a:endParaRPr lang="en-US" altLang="zh-CN" dirty="0">
              <a:solidFill>
                <a:schemeClr val="bg1"/>
              </a:solidFill>
            </a:endParaRPr>
          </a:p>
          <a:p>
            <a:r>
              <a:rPr lang="zh-CN" altLang="en-US" dirty="0">
                <a:solidFill>
                  <a:schemeClr val="bg1"/>
                </a:solidFill>
              </a:rPr>
              <a:t>那么即使是我给它一张老鼠的照片去作为测试数据，它也会告诉我这是猫或者狗</a:t>
            </a:r>
            <a:endParaRPr lang="en-US" altLang="zh-CN" dirty="0">
              <a:solidFill>
                <a:schemeClr val="bg1"/>
              </a:solidFill>
            </a:endParaRPr>
          </a:p>
          <a:p>
            <a:r>
              <a:rPr lang="zh-CN" altLang="en-US" dirty="0">
                <a:solidFill>
                  <a:schemeClr val="bg1"/>
                </a:solidFill>
              </a:rPr>
              <a:t>非监督学习指，给定的数据没有标签，让程序自己去分类，最终的结果就有多个种类的标签</a:t>
            </a:r>
            <a:endParaRPr lang="en-US" altLang="zh-CN" dirty="0">
              <a:solidFill>
                <a:schemeClr val="bg1"/>
              </a:solidFill>
            </a:endParaRPr>
          </a:p>
          <a:p>
            <a:r>
              <a:rPr lang="zh-CN" altLang="en-US" dirty="0">
                <a:solidFill>
                  <a:schemeClr val="bg1"/>
                </a:solidFill>
              </a:rPr>
              <a:t>半监督学习就是指用少量有标签数据和大量无标签数据作为测试数据</a:t>
            </a:r>
            <a:endParaRPr lang="en-US" altLang="zh-CN" dirty="0">
              <a:solidFill>
                <a:schemeClr val="bg1"/>
              </a:solidFill>
            </a:endParaRPr>
          </a:p>
          <a:p>
            <a:r>
              <a:rPr lang="zh-CN" altLang="en-US" dirty="0">
                <a:solidFill>
                  <a:schemeClr val="bg1"/>
                </a:solidFill>
              </a:rPr>
              <a:t>最终的结果可能会扩展我们现有的标签</a:t>
            </a:r>
          </a:p>
        </p:txBody>
      </p:sp>
    </p:spTree>
    <p:extLst>
      <p:ext uri="{BB962C8B-B14F-4D97-AF65-F5344CB8AC3E}">
        <p14:creationId xmlns:p14="http://schemas.microsoft.com/office/powerpoint/2010/main" val="810957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在最近的两年里，随着 </a:t>
            </a:r>
            <a:r>
              <a:rPr lang="en-US" altLang="zh-CN" dirty="0"/>
              <a:t>AlphaGO </a:t>
            </a:r>
            <a:r>
              <a:rPr lang="zh-CN" altLang="en-US" dirty="0"/>
              <a:t>打败 李世石，以及一系列人工智能相关的新闻，</a:t>
            </a:r>
            <a:endParaRPr lang="en-US" altLang="zh-CN" dirty="0"/>
          </a:p>
          <a:p>
            <a:r>
              <a:rPr lang="zh-CN" altLang="en-US" dirty="0"/>
              <a:t>让 人工智能 的概念又火了起来，我想即便你没有刻意去了解这个领域的内容，</a:t>
            </a:r>
            <a:endParaRPr lang="en-US" altLang="zh-CN" dirty="0"/>
          </a:p>
          <a:p>
            <a:r>
              <a:rPr lang="zh-CN" altLang="en-US" dirty="0"/>
              <a:t>你也一定听过这些和人工智能相关的概念：</a:t>
            </a:r>
            <a:endParaRPr lang="en-US" altLang="zh-CN" dirty="0"/>
          </a:p>
          <a:p>
            <a:r>
              <a:rPr lang="zh-CN" altLang="en-US" dirty="0"/>
              <a:t>机器学习、深度学习、图像识别、神经网络、计算机视觉、大数据分析</a:t>
            </a:r>
            <a:r>
              <a:rPr lang="en-US" altLang="zh-CN" dirty="0"/>
              <a:t>...</a:t>
            </a:r>
          </a:p>
          <a:p>
            <a:r>
              <a:rPr lang="zh-CN" altLang="en-US" dirty="0"/>
              <a:t>而且人工智能产业的发展现状，已经是仅次于游戏行业的程度了</a:t>
            </a:r>
            <a:endParaRPr lang="en-US" altLang="zh-CN" dirty="0"/>
          </a:p>
          <a:p>
            <a:endParaRPr lang="zh-CN" altLang="en-US" dirty="0"/>
          </a:p>
        </p:txBody>
      </p:sp>
    </p:spTree>
    <p:extLst>
      <p:ext uri="{BB962C8B-B14F-4D97-AF65-F5344CB8AC3E}">
        <p14:creationId xmlns:p14="http://schemas.microsoft.com/office/powerpoint/2010/main" val="8722458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强化学习是在无标签数据的基础上，设置回报函数，来引导机器训练结果</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这个有点难理解，就是说我给机器一张猫的图片，如果它回答说这是一个动物，就给他加一分，如果不是就减一分，</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进而回答说是猫科动物，再加一分，最后回答 猫，再加一分，最后把这些奖励累积起来得到最优策略</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模仿学习是通过对模仿者的决策和状态数据进行学习，来得到跟模仿这一致的策略</a:t>
            </a: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也就是说除了输入测试数据，还要输入模仿者的决策数据，例如，人类在分析一张图片是猫还是狗的时候，可能我们先看</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耳朵是尖的，还是耷拉着的，然后再看鼻子，再看腿</a:t>
            </a:r>
            <a:r>
              <a:rPr lang="en-US" altLang="zh-CN" dirty="0">
                <a:solidFill>
                  <a:schemeClr val="bg1"/>
                </a:solidFill>
              </a:rPr>
              <a:t>...</a:t>
            </a:r>
            <a:r>
              <a:rPr lang="zh-CN" altLang="en-US" dirty="0">
                <a:solidFill>
                  <a:schemeClr val="bg1"/>
                </a:solidFill>
              </a:rPr>
              <a:t>最后做出分类</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这里要注意的是，强化学习和模仿学习 与 监督学习，非监督学习，半监督学习之间是不冲突的</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不过一般说的强化学习都是指监督学习，因为非监督学习，没有标签的数据不容易设置回报函数</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强化学习会让人工智能更完美，模仿学习会让人工智能更像人</a:t>
            </a:r>
            <a:endParaRPr lang="zh-CN" altLang="en-US"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事实上，模仿学习有很大的局限，是因为模仿者的决策数据很难提供，一些简单的倒很好理解，</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但是一些复杂的处理，例如电竞比赛，</a:t>
            </a:r>
            <a:r>
              <a:rPr lang="en-US" altLang="zh-CN" dirty="0">
                <a:solidFill>
                  <a:schemeClr val="bg1"/>
                </a:solidFill>
              </a:rPr>
              <a:t>DOTA2</a:t>
            </a:r>
            <a:r>
              <a:rPr lang="zh-CN" altLang="en-US" dirty="0">
                <a:solidFill>
                  <a:schemeClr val="bg1"/>
                </a:solidFill>
              </a:rPr>
              <a:t>的人工智能就输给了职业队</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en-US" altLang="zh-CN" dirty="0">
                <a:solidFill>
                  <a:schemeClr val="bg1"/>
                </a:solidFill>
              </a:rPr>
              <a:t>AI</a:t>
            </a:r>
            <a:r>
              <a:rPr lang="zh-CN" altLang="en-US" dirty="0">
                <a:solidFill>
                  <a:schemeClr val="bg1"/>
                </a:solidFill>
              </a:rPr>
              <a:t>和</a:t>
            </a:r>
            <a:r>
              <a:rPr lang="en-US" altLang="zh-CN" dirty="0">
                <a:solidFill>
                  <a:schemeClr val="bg1"/>
                </a:solidFill>
              </a:rPr>
              <a:t>AI</a:t>
            </a:r>
            <a:r>
              <a:rPr lang="zh-CN" altLang="en-US" dirty="0">
                <a:solidFill>
                  <a:schemeClr val="bg1"/>
                </a:solidFill>
              </a:rPr>
              <a:t>做对抗训练也是为了提供更多的测试数据</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endParaRPr lang="zh-CN" altLang="en-US" dirty="0">
              <a:solidFill>
                <a:schemeClr val="bg1"/>
              </a:solidFill>
            </a:endParaRPr>
          </a:p>
          <a:p>
            <a:endParaRPr lang="zh-CN" altLang="en-US" dirty="0"/>
          </a:p>
        </p:txBody>
      </p:sp>
    </p:spTree>
    <p:extLst>
      <p:ext uri="{BB962C8B-B14F-4D97-AF65-F5344CB8AC3E}">
        <p14:creationId xmlns:p14="http://schemas.microsoft.com/office/powerpoint/2010/main" val="17131832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简单总结一下，早先人工智能在游戏中广泛应用的是有限状态机和行为树</a:t>
            </a:r>
            <a:endParaRPr lang="en-US" altLang="zh-CN" dirty="0"/>
          </a:p>
          <a:p>
            <a:r>
              <a:rPr lang="zh-CN" altLang="en-US" dirty="0"/>
              <a:t>随着机器学习的火热，在游戏中和游戏开发中的应用已经越来越多了</a:t>
            </a:r>
            <a:endParaRPr lang="en-US" altLang="zh-CN" dirty="0"/>
          </a:p>
          <a:p>
            <a:r>
              <a:rPr lang="zh-CN" altLang="en-US" dirty="0"/>
              <a:t>关于有限状态机和行为树，网上有很多例子，这里就不做介绍了</a:t>
            </a:r>
            <a:endParaRPr lang="en-US" altLang="zh-CN" dirty="0"/>
          </a:p>
          <a:p>
            <a:r>
              <a:rPr lang="zh-CN" altLang="en-US" dirty="0"/>
              <a:t>接下来我主要分享一下</a:t>
            </a:r>
            <a:r>
              <a:rPr lang="en-US" altLang="zh-CN" dirty="0"/>
              <a:t>Unity </a:t>
            </a:r>
            <a:r>
              <a:rPr lang="zh-CN" altLang="en-US" dirty="0"/>
              <a:t>的机器学习开源项目 </a:t>
            </a:r>
            <a:r>
              <a:rPr lang="en-US" altLang="zh-CN" dirty="0"/>
              <a:t>Machine Learning Agents </a:t>
            </a:r>
            <a:r>
              <a:rPr lang="zh-CN" altLang="en-US" dirty="0"/>
              <a:t>机器学习代理</a:t>
            </a:r>
          </a:p>
        </p:txBody>
      </p:sp>
    </p:spTree>
    <p:extLst>
      <p:ext uri="{BB962C8B-B14F-4D97-AF65-F5344CB8AC3E}">
        <p14:creationId xmlns:p14="http://schemas.microsoft.com/office/powerpoint/2010/main" val="34081384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Unity ML-Agents </a:t>
            </a:r>
            <a:r>
              <a:rPr lang="zh-CN" altLang="en-US" dirty="0"/>
              <a:t>是一个基于 </a:t>
            </a:r>
            <a:r>
              <a:rPr lang="en-US" altLang="zh-CN" dirty="0"/>
              <a:t>TensorFlow </a:t>
            </a:r>
            <a:r>
              <a:rPr lang="zh-CN" altLang="en-US" dirty="0"/>
              <a:t>的开源插件，用于以游戏和模拟作为环境来训练智能代理。</a:t>
            </a:r>
          </a:p>
        </p:txBody>
      </p:sp>
    </p:spTree>
    <p:extLst>
      <p:ext uri="{BB962C8B-B14F-4D97-AF65-F5344CB8AC3E}">
        <p14:creationId xmlns:p14="http://schemas.microsoft.com/office/powerpoint/2010/main" val="23546094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TensorFlow </a:t>
            </a:r>
            <a:r>
              <a:rPr lang="zh-CN" altLang="en-US" dirty="0"/>
              <a:t>最初由 </a:t>
            </a:r>
            <a:r>
              <a:rPr lang="en-US" altLang="zh-CN" dirty="0"/>
              <a:t>Google Brain </a:t>
            </a:r>
            <a:r>
              <a:rPr lang="zh-CN" altLang="en-US" dirty="0"/>
              <a:t>团队的研究人员和工程师开发，为机器学习和深度学习提供支持的开源代码库。</a:t>
            </a:r>
            <a:endParaRPr lang="en-US" altLang="zh-CN" dirty="0"/>
          </a:p>
          <a:p>
            <a:endParaRPr lang="en-US" altLang="zh-CN" dirty="0"/>
          </a:p>
        </p:txBody>
      </p:sp>
    </p:spTree>
    <p:extLst>
      <p:ext uri="{BB962C8B-B14F-4D97-AF65-F5344CB8AC3E}">
        <p14:creationId xmlns:p14="http://schemas.microsoft.com/office/powerpoint/2010/main" val="27153085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国内外有很多知名厂商都在使用这个开源库将机器学习和深度学习应用到自己的项目或产品中。</a:t>
            </a:r>
            <a:endParaRPr lang="en-US" altLang="zh-CN" dirty="0"/>
          </a:p>
          <a:p>
            <a:endParaRPr lang="en-US" altLang="zh-CN" dirty="0"/>
          </a:p>
          <a:p>
            <a:r>
              <a:rPr lang="zh-CN" altLang="en-US" dirty="0"/>
              <a:t>这其中就包含我们公司，之前在公司的邮箱也收到过关于人工智能方面职位的需求</a:t>
            </a:r>
            <a:endParaRPr lang="en-US" altLang="zh-CN" dirty="0"/>
          </a:p>
        </p:txBody>
      </p:sp>
    </p:spTree>
    <p:extLst>
      <p:ext uri="{BB962C8B-B14F-4D97-AF65-F5344CB8AC3E}">
        <p14:creationId xmlns:p14="http://schemas.microsoft.com/office/powerpoint/2010/main" val="31484502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Unity </a:t>
            </a:r>
            <a:r>
              <a:rPr lang="zh-CN" altLang="en-US" dirty="0"/>
              <a:t>的</a:t>
            </a:r>
            <a:r>
              <a:rPr lang="en-US" altLang="zh-CN" dirty="0"/>
              <a:t>ML-Agents </a:t>
            </a:r>
            <a:r>
              <a:rPr lang="zh-CN" altLang="en-US" dirty="0"/>
              <a:t>插件，其实就是对</a:t>
            </a:r>
            <a:r>
              <a:rPr lang="en-US" altLang="zh-CN" sz="800" dirty="0">
                <a:solidFill>
                  <a:schemeClr val="bg1"/>
                </a:solidFill>
              </a:rPr>
              <a:t>TensorFlow</a:t>
            </a:r>
            <a:r>
              <a:rPr lang="zh-CN" altLang="en-US" sz="800" dirty="0">
                <a:solidFill>
                  <a:schemeClr val="bg1"/>
                </a:solidFill>
              </a:rPr>
              <a:t>进行封装，让机器学习和深度学习算法可以很方便地在</a:t>
            </a:r>
            <a:r>
              <a:rPr lang="en-US" altLang="zh-CN" sz="800" dirty="0">
                <a:solidFill>
                  <a:schemeClr val="bg1"/>
                </a:solidFill>
              </a:rPr>
              <a:t>Unity</a:t>
            </a:r>
            <a:r>
              <a:rPr lang="zh-CN" altLang="en-US" sz="800" dirty="0">
                <a:solidFill>
                  <a:schemeClr val="bg1"/>
                </a:solidFill>
              </a:rPr>
              <a:t>中使用，</a:t>
            </a:r>
            <a:endParaRPr lang="en-US" altLang="zh-CN" sz="800" dirty="0">
              <a:solidFill>
                <a:schemeClr val="bg1"/>
              </a:solidFill>
            </a:endParaRPr>
          </a:p>
          <a:p>
            <a:r>
              <a:rPr lang="zh-CN" altLang="en-US" sz="800" dirty="0">
                <a:solidFill>
                  <a:schemeClr val="bg1"/>
                </a:solidFill>
              </a:rPr>
              <a:t>避免开发者去学习和了解神经网络等复杂的算法</a:t>
            </a:r>
            <a:endParaRPr lang="en-US" altLang="zh-CN" sz="800" dirty="0">
              <a:solidFill>
                <a:schemeClr val="bg1"/>
              </a:solidFill>
            </a:endParaRPr>
          </a:p>
          <a:p>
            <a:r>
              <a:rPr lang="zh-CN" altLang="en-US" sz="800" dirty="0">
                <a:solidFill>
                  <a:schemeClr val="bg1"/>
                </a:solidFill>
              </a:rPr>
              <a:t>目前的</a:t>
            </a:r>
            <a:r>
              <a:rPr lang="en-US" altLang="zh-CN" sz="800" dirty="0">
                <a:solidFill>
                  <a:schemeClr val="bg1"/>
                </a:solidFill>
              </a:rPr>
              <a:t>ML-Agents </a:t>
            </a:r>
            <a:r>
              <a:rPr lang="zh-CN" altLang="en-US" sz="800" dirty="0">
                <a:solidFill>
                  <a:schemeClr val="bg1"/>
                </a:solidFill>
              </a:rPr>
              <a:t>开发到 </a:t>
            </a:r>
            <a:r>
              <a:rPr lang="en-US" altLang="zh-CN" sz="800" dirty="0">
                <a:solidFill>
                  <a:schemeClr val="bg1"/>
                </a:solidFill>
              </a:rPr>
              <a:t>v0.4 beta </a:t>
            </a:r>
            <a:r>
              <a:rPr lang="zh-CN" altLang="en-US" sz="800" dirty="0">
                <a:solidFill>
                  <a:schemeClr val="bg1"/>
                </a:solidFill>
              </a:rPr>
              <a:t>版本，主要包含两部分，强化学习和模仿学习</a:t>
            </a:r>
            <a:endParaRPr lang="en-US" altLang="zh-CN" sz="800" dirty="0">
              <a:solidFill>
                <a:schemeClr val="bg1"/>
              </a:solidFill>
            </a:endParaRPr>
          </a:p>
          <a:p>
            <a:r>
              <a:rPr lang="zh-CN" altLang="en-US" sz="800" dirty="0">
                <a:solidFill>
                  <a:schemeClr val="bg1"/>
                </a:solidFill>
              </a:rPr>
              <a:t>首先通过两个视频简单了解一下</a:t>
            </a:r>
            <a:endParaRPr lang="en-US" altLang="zh-CN" sz="800" dirty="0">
              <a:solidFill>
                <a:schemeClr val="bg1"/>
              </a:solidFill>
            </a:endParaRPr>
          </a:p>
          <a:p>
            <a:endParaRPr lang="zh-CN" altLang="en-US" dirty="0"/>
          </a:p>
        </p:txBody>
      </p:sp>
    </p:spTree>
    <p:extLst>
      <p:ext uri="{BB962C8B-B14F-4D97-AF65-F5344CB8AC3E}">
        <p14:creationId xmlns:p14="http://schemas.microsoft.com/office/powerpoint/2010/main" val="36891380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149987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网上有两节</a:t>
            </a:r>
            <a:r>
              <a:rPr lang="en-US" altLang="zh-CN" dirty="0"/>
              <a:t>Unity ML-Agents</a:t>
            </a:r>
            <a:r>
              <a:rPr lang="zh-CN" altLang="en-US" dirty="0"/>
              <a:t>的公开课，里面介绍得还是很详细的，这里我跟大家分享一下</a:t>
            </a:r>
            <a:r>
              <a:rPr lang="en-US" altLang="zh-CN" dirty="0"/>
              <a:t>ML-Agents</a:t>
            </a:r>
            <a:r>
              <a:rPr lang="zh-CN" altLang="en-US" dirty="0"/>
              <a:t>较为核心的内容</a:t>
            </a:r>
            <a:endParaRPr lang="en-US" altLang="zh-CN" dirty="0"/>
          </a:p>
          <a:p>
            <a:endParaRPr lang="en-US" altLang="zh-CN" dirty="0"/>
          </a:p>
          <a:p>
            <a:r>
              <a:rPr lang="en-US" altLang="zh-CN" dirty="0"/>
              <a:t>ML-Agents</a:t>
            </a:r>
            <a:r>
              <a:rPr lang="zh-CN" altLang="en-US" dirty="0"/>
              <a:t>的工作流是：创建环境、训练代理、嵌入代理</a:t>
            </a:r>
            <a:endParaRPr lang="en-US" altLang="zh-CN" dirty="0"/>
          </a:p>
          <a:p>
            <a:r>
              <a:rPr lang="zh-CN" altLang="en-US" dirty="0"/>
              <a:t>三要素是：代理、大脑、学院</a:t>
            </a:r>
            <a:endParaRPr lang="en-US" altLang="zh-CN" dirty="0"/>
          </a:p>
          <a:p>
            <a:endParaRPr lang="en-US" altLang="zh-CN" dirty="0"/>
          </a:p>
          <a:p>
            <a:r>
              <a:rPr lang="zh-CN" altLang="en-US" dirty="0"/>
              <a:t>做出行动的对象称为代理</a:t>
            </a:r>
            <a:r>
              <a:rPr lang="en-US" altLang="zh-CN" dirty="0"/>
              <a:t>(Agent)</a:t>
            </a:r>
            <a:r>
              <a:rPr lang="zh-CN" altLang="en-US" dirty="0"/>
              <a:t>，例如 </a:t>
            </a:r>
            <a:r>
              <a:rPr lang="en-US" altLang="zh-CN" dirty="0"/>
              <a:t>AI </a:t>
            </a:r>
            <a:r>
              <a:rPr lang="zh-CN" altLang="en-US" dirty="0"/>
              <a:t>控制的</a:t>
            </a:r>
            <a:r>
              <a:rPr lang="en-US" altLang="zh-CN" dirty="0"/>
              <a:t>Boss</a:t>
            </a:r>
            <a:r>
              <a:rPr lang="zh-CN" altLang="en-US" dirty="0"/>
              <a:t>或</a:t>
            </a:r>
            <a:r>
              <a:rPr lang="en-US" altLang="zh-CN" dirty="0"/>
              <a:t>NPC</a:t>
            </a:r>
          </a:p>
          <a:p>
            <a:r>
              <a:rPr lang="zh-CN" altLang="en-US" dirty="0"/>
              <a:t>如何做出行动的决策称为大脑</a:t>
            </a:r>
            <a:r>
              <a:rPr lang="en-US" altLang="zh-CN" dirty="0"/>
              <a:t>(Brain)</a:t>
            </a:r>
            <a:r>
              <a:rPr lang="zh-CN" altLang="en-US" dirty="0"/>
              <a:t>或策略</a:t>
            </a:r>
            <a:r>
              <a:rPr lang="en-US" altLang="zh-CN" dirty="0"/>
              <a:t>(policy)</a:t>
            </a:r>
            <a:r>
              <a:rPr lang="zh-CN" altLang="en-US" dirty="0"/>
              <a:t>，这也是我们最终训练所需要得到的内容，最终训练完成的</a:t>
            </a:r>
            <a:r>
              <a:rPr lang="en-US" altLang="zh-CN" dirty="0"/>
              <a:t>AI</a:t>
            </a:r>
            <a:r>
              <a:rPr lang="zh-CN" altLang="en-US" dirty="0"/>
              <a:t>就是通过</a:t>
            </a:r>
            <a:r>
              <a:rPr lang="en-US" altLang="zh-CN" dirty="0"/>
              <a:t>Brain </a:t>
            </a:r>
            <a:r>
              <a:rPr lang="zh-CN" altLang="en-US" dirty="0"/>
              <a:t>来做出行为决策，例如：攻击、怎么攻击、逃跑等</a:t>
            </a:r>
            <a:endParaRPr lang="en-US" altLang="zh-CN" dirty="0"/>
          </a:p>
          <a:p>
            <a:r>
              <a:rPr lang="zh-CN" altLang="en-US" dirty="0"/>
              <a:t>学院就是环境的一部分，</a:t>
            </a:r>
            <a:r>
              <a:rPr lang="en-US" altLang="zh-CN" dirty="0"/>
              <a:t>Agent</a:t>
            </a:r>
            <a:r>
              <a:rPr lang="zh-CN" altLang="en-US" dirty="0"/>
              <a:t>始终嵌入在环境中的，特定时刻会有特定的状态，例如，</a:t>
            </a:r>
            <a:r>
              <a:rPr lang="en-US" altLang="zh-CN" dirty="0"/>
              <a:t>Boss</a:t>
            </a:r>
            <a:r>
              <a:rPr lang="zh-CN" altLang="en-US" dirty="0"/>
              <a:t>会有待机、攻击、受击等状态，而且它肯定是始终存在某个世界中的</a:t>
            </a:r>
            <a:endParaRPr lang="en-US" altLang="zh-CN" dirty="0"/>
          </a:p>
          <a:p>
            <a:endParaRPr lang="en-US" altLang="zh-CN" dirty="0"/>
          </a:p>
          <a:p>
            <a:r>
              <a:rPr lang="zh-CN" altLang="en-US" dirty="0"/>
              <a:t>强化学习，前面说了，强化学习是通过回报函数来引导机器得到最优策略，这里回报函数提供的就是奖励</a:t>
            </a:r>
            <a:r>
              <a:rPr lang="en-US" altLang="zh-CN" dirty="0"/>
              <a:t>Reward</a:t>
            </a:r>
          </a:p>
          <a:p>
            <a:r>
              <a:rPr lang="zh-CN" altLang="en-US" dirty="0"/>
              <a:t>可以看下张图：</a:t>
            </a:r>
            <a:endParaRPr lang="en-US" altLang="zh-CN" dirty="0"/>
          </a:p>
          <a:p>
            <a:r>
              <a:rPr lang="en-US" altLang="zh-CN" dirty="0"/>
              <a:t>Agent </a:t>
            </a:r>
            <a:r>
              <a:rPr lang="zh-CN" altLang="en-US" dirty="0"/>
              <a:t>通过</a:t>
            </a:r>
            <a:r>
              <a:rPr lang="en-US" altLang="zh-CN" dirty="0"/>
              <a:t>Brain</a:t>
            </a:r>
            <a:r>
              <a:rPr lang="zh-CN" altLang="en-US" dirty="0"/>
              <a:t>做出</a:t>
            </a:r>
            <a:r>
              <a:rPr lang="en-US" altLang="zh-CN" dirty="0"/>
              <a:t>Action </a:t>
            </a:r>
            <a:r>
              <a:rPr lang="zh-CN" altLang="en-US" dirty="0"/>
              <a:t>， </a:t>
            </a:r>
            <a:r>
              <a:rPr lang="en-US" altLang="zh-CN" dirty="0"/>
              <a:t>Environment </a:t>
            </a:r>
            <a:r>
              <a:rPr lang="zh-CN" altLang="en-US" dirty="0"/>
              <a:t>对这个行为做出反馈，给</a:t>
            </a:r>
            <a:r>
              <a:rPr lang="en-US" altLang="zh-CN" dirty="0"/>
              <a:t>Agent </a:t>
            </a:r>
            <a:r>
              <a:rPr lang="zh-CN" altLang="en-US" dirty="0"/>
              <a:t>一个 </a:t>
            </a:r>
            <a:r>
              <a:rPr lang="en-US" altLang="zh-CN" dirty="0"/>
              <a:t>Reward</a:t>
            </a:r>
            <a:r>
              <a:rPr lang="zh-CN" altLang="en-US" dirty="0"/>
              <a:t>，有可能是正向也有可能是反向，并且</a:t>
            </a:r>
            <a:r>
              <a:rPr lang="en-US" altLang="zh-CN" dirty="0"/>
              <a:t>Environment</a:t>
            </a:r>
            <a:r>
              <a:rPr lang="zh-CN" altLang="en-US" dirty="0"/>
              <a:t>会改变</a:t>
            </a:r>
            <a:r>
              <a:rPr lang="en-US" altLang="zh-CN" dirty="0"/>
              <a:t>Agent</a:t>
            </a:r>
            <a:r>
              <a:rPr lang="zh-CN" altLang="en-US" dirty="0"/>
              <a:t>的状态</a:t>
            </a:r>
            <a:endParaRPr lang="en-US" altLang="zh-CN" dirty="0"/>
          </a:p>
          <a:p>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38088472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举个栗子：塞尔达中有个黄金人马，它就是一个</a:t>
            </a:r>
            <a:r>
              <a:rPr lang="en-US" altLang="zh-CN" dirty="0"/>
              <a:t>Agent</a:t>
            </a:r>
            <a:r>
              <a:rPr lang="zh-CN" altLang="en-US" dirty="0"/>
              <a:t>，它和你处在一个 海拉尔大陆上，这就是环境，你没有进入它的视野内，环境就把它的状态设置为巡逻，</a:t>
            </a:r>
            <a:endParaRPr lang="en-US" altLang="zh-CN" dirty="0"/>
          </a:p>
          <a:p>
            <a:r>
              <a:rPr lang="zh-CN" altLang="en-US" dirty="0"/>
              <a:t>它发现你之后，环境就会把它的状态设置为警惕，现在游戏里的人马比较傻，他不看你装备的，直接就上来干你，如果它聪明一点，有脑子（</a:t>
            </a:r>
            <a:r>
              <a:rPr lang="en-US" altLang="zh-CN" dirty="0"/>
              <a:t>Brain</a:t>
            </a:r>
            <a:r>
              <a:rPr lang="zh-CN" altLang="en-US" dirty="0"/>
              <a:t>），可能会</a:t>
            </a:r>
            <a:endParaRPr lang="en-US" altLang="zh-CN" dirty="0"/>
          </a:p>
          <a:p>
            <a:r>
              <a:rPr lang="zh-CN" altLang="en-US" dirty="0"/>
              <a:t>根据你的装备，血量，精力条，来判断要不要打你，如果他看你是个刚出门的菜鸟，它决定打你，他就会做出攻击的行为，就是这里的</a:t>
            </a:r>
            <a:r>
              <a:rPr lang="en-US" altLang="zh-CN" dirty="0"/>
              <a:t>Action</a:t>
            </a:r>
            <a:r>
              <a:rPr lang="zh-CN" altLang="en-US" dirty="0"/>
              <a:t>，环境就会把它的状态设置为</a:t>
            </a:r>
            <a:endParaRPr lang="en-US" altLang="zh-CN" dirty="0"/>
          </a:p>
          <a:p>
            <a:r>
              <a:rPr lang="zh-CN" altLang="en-US" dirty="0"/>
              <a:t>攻击状态，如果我希望这个人马凶悍一点，那么只要他决定打你，环境就给他正向奖励，反之则是负向奖励，如果它打中你，他就得到很大的奖励，被你打中，就得到很大的负奖励，</a:t>
            </a:r>
            <a:endParaRPr lang="en-US" altLang="zh-CN" dirty="0"/>
          </a:p>
          <a:p>
            <a:r>
              <a:rPr lang="zh-CN" altLang="en-US" dirty="0"/>
              <a:t>如何根据这些奖励和反馈来更改自己的策略以得到更多奖励的过程，就是机器学习要做的，就是之前提到的那些算法。这些算法的优劣决定它“聪明”与否。</a:t>
            </a:r>
            <a:endParaRPr lang="en-US" altLang="zh-CN" dirty="0"/>
          </a:p>
          <a:p>
            <a:endParaRPr lang="en-US" altLang="zh-CN" dirty="0"/>
          </a:p>
          <a:p>
            <a:r>
              <a:rPr lang="en-US" altLang="zh-CN" dirty="0"/>
              <a:t>Unity ML-Agents </a:t>
            </a:r>
            <a:r>
              <a:rPr lang="zh-CN" altLang="en-US" dirty="0"/>
              <a:t>就是提供这一套框架，供我们去训练我们想要的 </a:t>
            </a:r>
            <a:r>
              <a:rPr lang="en-US" altLang="zh-CN" dirty="0"/>
              <a:t>AI</a:t>
            </a:r>
            <a:r>
              <a:rPr lang="zh-CN" altLang="en-US" dirty="0"/>
              <a:t> </a:t>
            </a:r>
            <a:r>
              <a:rPr lang="en-US" altLang="zh-CN" dirty="0"/>
              <a:t>Brain </a:t>
            </a:r>
            <a:r>
              <a:rPr lang="zh-CN" altLang="en-US" dirty="0"/>
              <a:t>。从上面的分析我们可以知道，想要改变我们训练出来的</a:t>
            </a:r>
            <a:r>
              <a:rPr lang="en-US" altLang="zh-CN" dirty="0"/>
              <a:t>AI</a:t>
            </a:r>
            <a:r>
              <a:rPr lang="zh-CN" altLang="en-US" dirty="0"/>
              <a:t>的行为特征，就是通过更改环境提供的反馈，</a:t>
            </a:r>
            <a:endParaRPr lang="en-US" altLang="zh-CN" dirty="0"/>
          </a:p>
          <a:p>
            <a:r>
              <a:rPr lang="zh-CN" altLang="en-US" dirty="0"/>
              <a:t>这里就是，如果它攻击你，我给它正反馈，它下一次就会更倾向于攻击你，如果给负反馈，它下一次可能就避免与你交战。也就是说，想要得到什么样的</a:t>
            </a:r>
            <a:r>
              <a:rPr lang="en-US" altLang="zh-CN" dirty="0"/>
              <a:t>AI</a:t>
            </a:r>
            <a:r>
              <a:rPr lang="zh-CN" altLang="en-US" dirty="0"/>
              <a:t>，还是我们自己决定的，</a:t>
            </a:r>
            <a:endParaRPr lang="en-US" altLang="zh-CN" dirty="0"/>
          </a:p>
          <a:p>
            <a:r>
              <a:rPr lang="en-US" altLang="zh-CN" dirty="0"/>
              <a:t>Unity ML-Agents </a:t>
            </a:r>
            <a:r>
              <a:rPr lang="zh-CN" altLang="en-US" dirty="0"/>
              <a:t>只是提供训练</a:t>
            </a:r>
            <a:r>
              <a:rPr lang="en-US" altLang="zh-CN" dirty="0"/>
              <a:t>AI</a:t>
            </a:r>
            <a:r>
              <a:rPr lang="zh-CN" altLang="en-US" dirty="0"/>
              <a:t>的框架。</a:t>
            </a:r>
            <a:endParaRPr lang="en-US" altLang="zh-CN" dirty="0"/>
          </a:p>
        </p:txBody>
      </p:sp>
    </p:spTree>
    <p:extLst>
      <p:ext uri="{BB962C8B-B14F-4D97-AF65-F5344CB8AC3E}">
        <p14:creationId xmlns:p14="http://schemas.microsoft.com/office/powerpoint/2010/main" val="536214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91349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面对这样一个社会的现象，我就有了一些疑问：</a:t>
            </a:r>
            <a:endParaRPr lang="en-US" altLang="zh-CN" dirty="0"/>
          </a:p>
          <a:p>
            <a:r>
              <a:rPr lang="en-US" altLang="zh-CN" dirty="0"/>
              <a:t>1</a:t>
            </a:r>
            <a:r>
              <a:rPr lang="zh-CN" altLang="en-US" dirty="0"/>
              <a:t>、人工智能这些概念到底是什么意思？为什么会这么火，为什么现在会火？</a:t>
            </a:r>
            <a:endParaRPr lang="en-US" altLang="zh-CN" dirty="0"/>
          </a:p>
          <a:p>
            <a:r>
              <a:rPr lang="en-US" altLang="zh-CN" dirty="0"/>
              <a:t>2</a:t>
            </a:r>
            <a:r>
              <a:rPr lang="zh-CN" altLang="en-US" dirty="0"/>
              <a:t>、人工智能会对我所从事的游戏行业带来什么影响？</a:t>
            </a:r>
            <a:endParaRPr lang="en-US" altLang="zh-CN" dirty="0"/>
          </a:p>
          <a:p>
            <a:r>
              <a:rPr lang="en-US" altLang="zh-CN" dirty="0"/>
              <a:t>3</a:t>
            </a:r>
            <a:r>
              <a:rPr lang="zh-CN" altLang="en-US" dirty="0"/>
              <a:t>、我们作为游戏行业的开发者，能不能把人工智能技术应用到游戏开发中来，为我们创造价值？这个想法可行吗？</a:t>
            </a:r>
            <a:endParaRPr lang="en-US" altLang="zh-CN" dirty="0"/>
          </a:p>
          <a:p>
            <a:r>
              <a:rPr lang="en-US" altLang="zh-CN" dirty="0"/>
              <a:t>4</a:t>
            </a:r>
            <a:r>
              <a:rPr lang="zh-CN" altLang="en-US" dirty="0"/>
              <a:t>、如果第三条的结论是可行的，那要怎么把人工智能应用到游戏开发中？是否需要通过改变产业结构，业务流程，甚至我们的思维方式来实现这个目的？</a:t>
            </a:r>
            <a:endParaRPr lang="en-US" altLang="zh-CN" dirty="0"/>
          </a:p>
          <a:p>
            <a:r>
              <a:rPr lang="zh-CN" altLang="en-US" dirty="0"/>
              <a:t>我就抱着这几个问题去学习和了解人工智能领域</a:t>
            </a:r>
            <a:endParaRPr lang="en-US" altLang="zh-CN" dirty="0"/>
          </a:p>
          <a:p>
            <a:r>
              <a:rPr lang="zh-CN" altLang="en-US" dirty="0"/>
              <a:t>很遗憾我现在不能跟大家分享这些问题的答案，因为我也没有搞清楚</a:t>
            </a:r>
            <a:endParaRPr lang="en-US" altLang="zh-CN" dirty="0"/>
          </a:p>
          <a:p>
            <a:r>
              <a:rPr lang="zh-CN" altLang="en-US" dirty="0"/>
              <a:t>如果大家有想法，希望能一起多沟通交流，来解答这几个问题</a:t>
            </a:r>
          </a:p>
        </p:txBody>
      </p:sp>
    </p:spTree>
    <p:extLst>
      <p:ext uri="{BB962C8B-B14F-4D97-AF65-F5344CB8AC3E}">
        <p14:creationId xmlns:p14="http://schemas.microsoft.com/office/powerpoint/2010/main" val="13929707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8754284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666744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16952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今天我主要从这几个方面来分享一下人工智能和游戏的联系</a:t>
            </a:r>
            <a:endParaRPr lang="en-US" altLang="zh-CN" dirty="0"/>
          </a:p>
          <a:p>
            <a:r>
              <a:rPr lang="zh-CN" altLang="en-US" dirty="0"/>
              <a:t>第一部分，会很通俗的方式介绍一下，最开始提到的那些概念的简单含义</a:t>
            </a:r>
            <a:endParaRPr lang="en-US" altLang="zh-CN" dirty="0"/>
          </a:p>
          <a:p>
            <a:r>
              <a:rPr lang="zh-CN" altLang="en-US" dirty="0"/>
              <a:t>第二部分，我会介绍一些</a:t>
            </a:r>
            <a:r>
              <a:rPr lang="en-US" altLang="zh-CN" dirty="0"/>
              <a:t>SigGraph</a:t>
            </a:r>
            <a:r>
              <a:rPr lang="zh-CN" altLang="en-US" dirty="0"/>
              <a:t>上最近几年在人工智能和计算机图形学应用方面一些比较有趣的</a:t>
            </a:r>
            <a:r>
              <a:rPr lang="en-US" altLang="zh-CN" dirty="0"/>
              <a:t>Paper</a:t>
            </a: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第三部分，我会介绍一个人工智能领域的“</a:t>
            </a:r>
            <a:r>
              <a:rPr lang="en-US" altLang="zh-CN" dirty="0"/>
              <a:t>Hello,World</a:t>
            </a:r>
            <a:r>
              <a:rPr lang="zh-CN" altLang="en-US" dirty="0"/>
              <a:t>”问题来，鸢尾花分类，来加深大家对前面内容的理解</a:t>
            </a: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第四部分，就是开一下脑洞，关于对未来应用人工智能技术的游戏的设想</a:t>
            </a:r>
            <a:endParaRPr lang="en-US" altLang="zh-CN" dirty="0"/>
          </a:p>
        </p:txBody>
      </p:sp>
    </p:spTree>
    <p:extLst>
      <p:ext uri="{BB962C8B-B14F-4D97-AF65-F5344CB8AC3E}">
        <p14:creationId xmlns:p14="http://schemas.microsoft.com/office/powerpoint/2010/main" val="2737690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第一部分，概念介绍，对一个新概念的介绍，</a:t>
            </a:r>
            <a:endParaRPr lang="en-US" altLang="zh-CN" dirty="0"/>
          </a:p>
          <a:p>
            <a:r>
              <a:rPr lang="zh-CN" altLang="en-US" dirty="0"/>
              <a:t>我喜欢从一些简单的内容推导出来，尽可能通俗易懂一些</a:t>
            </a:r>
          </a:p>
        </p:txBody>
      </p:sp>
    </p:spTree>
    <p:extLst>
      <p:ext uri="{BB962C8B-B14F-4D97-AF65-F5344CB8AC3E}">
        <p14:creationId xmlns:p14="http://schemas.microsoft.com/office/powerpoint/2010/main" val="872245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Wiki </a:t>
            </a:r>
            <a:r>
              <a:rPr lang="zh-CN" altLang="en-US" dirty="0"/>
              <a:t>上关于信息的定义是 为某种问题提供答案或解决不确定性的任何实体或形式 它与数据和知识有关</a:t>
            </a:r>
            <a:endParaRPr lang="en-US" altLang="zh-CN" dirty="0"/>
          </a:p>
          <a:p>
            <a:r>
              <a:rPr lang="zh-CN" altLang="en-US" dirty="0"/>
              <a:t>数据代表某种参数的值，知识表示对真实事物或抽象概念的理解</a:t>
            </a:r>
            <a:endParaRPr lang="en-US" altLang="zh-CN" dirty="0"/>
          </a:p>
          <a:p>
            <a:r>
              <a:rPr lang="en-US" altLang="zh-CN" dirty="0"/>
              <a:t>1948</a:t>
            </a:r>
            <a:r>
              <a:rPr lang="zh-CN" altLang="en-US" dirty="0"/>
              <a:t>年，数学家 香农，在题为“通信的数学理论”的论文中，明确定义信息的概念，提出信息论</a:t>
            </a:r>
            <a:endParaRPr lang="en-US" altLang="zh-CN" dirty="0"/>
          </a:p>
          <a:p>
            <a:r>
              <a:rPr lang="zh-CN" altLang="en-US" dirty="0"/>
              <a:t>信息论是用于研究信息的量化，存储和传播</a:t>
            </a:r>
            <a:endParaRPr lang="en-US" altLang="zh-CN" dirty="0"/>
          </a:p>
          <a:p>
            <a:r>
              <a:rPr lang="zh-CN" altLang="en-US" dirty="0"/>
              <a:t>包括互联网在内的多个领域就是基于信息论发展起来的</a:t>
            </a:r>
            <a:endParaRPr lang="en-US" altLang="zh-CN" dirty="0"/>
          </a:p>
          <a:p>
            <a:r>
              <a:rPr lang="zh-CN" altLang="en-US" dirty="0"/>
              <a:t>所以我们这个时代才被称为“信息时代”</a:t>
            </a:r>
            <a:endParaRPr lang="en-US" altLang="zh-CN" dirty="0"/>
          </a:p>
          <a:p>
            <a:endParaRPr lang="zh-CN" altLang="en-US" dirty="0"/>
          </a:p>
        </p:txBody>
      </p:sp>
    </p:spTree>
    <p:extLst>
      <p:ext uri="{BB962C8B-B14F-4D97-AF65-F5344CB8AC3E}">
        <p14:creationId xmlns:p14="http://schemas.microsoft.com/office/powerpoint/2010/main" val="1766601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高等生物都会有一个或多个，集中处理信息的器官，我们称之为 脑</a:t>
            </a: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随着人类发展，信息量在变大，人脑处理不过来了，所以我们发明了一个辅助信息处理的设备：计算机</a:t>
            </a: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这么一想，我就很佩服第一个把 </a:t>
            </a:r>
            <a:r>
              <a:rPr lang="en-US" altLang="zh-CN" dirty="0"/>
              <a:t>Computer </a:t>
            </a:r>
            <a:r>
              <a:rPr lang="zh-CN" altLang="en-US" dirty="0"/>
              <a:t>翻译为 电脑 的人</a:t>
            </a:r>
            <a:endParaRPr lang="en-US" altLang="zh-CN" dirty="0"/>
          </a:p>
          <a:p>
            <a:endParaRPr lang="en-US" altLang="zh-CN" dirty="0"/>
          </a:p>
          <a:p>
            <a:r>
              <a:rPr lang="zh-CN" altLang="en-US" dirty="0"/>
              <a:t>拿人类来说，信息的输入，一般会有多个系统，例如： 听觉 视觉 味觉 嗅觉 触觉</a:t>
            </a:r>
            <a:endParaRPr lang="en-US" altLang="zh-CN" dirty="0"/>
          </a:p>
          <a:p>
            <a:r>
              <a:rPr lang="zh-CN" altLang="en-US" dirty="0"/>
              <a:t>每一种系统都会把接受到的信息，进行再加工后，交给 脑器官 进行处理</a:t>
            </a:r>
            <a:endParaRPr lang="en-US" altLang="zh-CN" dirty="0"/>
          </a:p>
          <a:p>
            <a:r>
              <a:rPr lang="zh-CN" altLang="en-US" dirty="0"/>
              <a:t>其他的我们不做研究，只关注一下视觉</a:t>
            </a:r>
            <a:endParaRPr lang="en-US" altLang="zh-CN" dirty="0"/>
          </a:p>
          <a:p>
            <a:r>
              <a:rPr lang="zh-CN" altLang="en-US" dirty="0"/>
              <a:t>视觉系统实际上是通过 视锥细胞 和 视杆细胞 ，将输入的特定波长电磁波（也就是可见光）的辐射通量信息 进行处理输出为 图像 信息，</a:t>
            </a:r>
            <a:endParaRPr lang="en-US" altLang="zh-CN" dirty="0"/>
          </a:p>
          <a:p>
            <a:r>
              <a:rPr lang="zh-CN" altLang="en-US" dirty="0"/>
              <a:t>再输入到 脑 器官进行处理</a:t>
            </a:r>
            <a:endParaRPr lang="en-US" altLang="zh-CN" dirty="0"/>
          </a:p>
          <a:p>
            <a:endParaRPr lang="en-US" altLang="zh-CN" dirty="0"/>
          </a:p>
        </p:txBody>
      </p:sp>
    </p:spTree>
    <p:extLst>
      <p:ext uri="{BB962C8B-B14F-4D97-AF65-F5344CB8AC3E}">
        <p14:creationId xmlns:p14="http://schemas.microsoft.com/office/powerpoint/2010/main" val="1766601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那么我们就可以把信息分为 图像信息 和 其他信息 两类，我就简称为 图像 和 信息 两类</a:t>
            </a:r>
            <a:endParaRPr lang="en-US" altLang="zh-CN" dirty="0"/>
          </a:p>
          <a:p>
            <a:r>
              <a:rPr lang="zh-CN" altLang="en-US" dirty="0"/>
              <a:t>这张图来自知乎上，我做了一点修改</a:t>
            </a:r>
            <a:endParaRPr lang="en-US" altLang="zh-CN" dirty="0"/>
          </a:p>
          <a:p>
            <a:r>
              <a:rPr lang="zh-CN" altLang="en-US" dirty="0"/>
              <a:t>两种信息作为不同的输入输出，交给计算机进行处理，就有四种不同的结果如图所示</a:t>
            </a:r>
            <a:endParaRPr lang="en-US" altLang="zh-CN" dirty="0"/>
          </a:p>
          <a:p>
            <a:r>
              <a:rPr lang="zh-CN" altLang="en-US" dirty="0"/>
              <a:t>研究这四种不同处理领域的学科，就是我们常说的：</a:t>
            </a:r>
            <a:endParaRPr lang="en-US" altLang="zh-CN" dirty="0"/>
          </a:p>
          <a:p>
            <a:r>
              <a:rPr lang="zh-CN" altLang="en-US" dirty="0"/>
              <a:t>计算机图形学：输入信息，输出图像（这也是跟游戏相关性最大的领域）</a:t>
            </a:r>
            <a:endParaRPr lang="en-US" altLang="zh-CN" dirty="0"/>
          </a:p>
          <a:p>
            <a:r>
              <a:rPr lang="zh-CN" altLang="en-US" dirty="0"/>
              <a:t>数字图像处理：输入图像，输出图像</a:t>
            </a:r>
            <a:endParaRPr lang="en-US" altLang="zh-CN" dirty="0"/>
          </a:p>
          <a:p>
            <a:r>
              <a:rPr lang="zh-CN" altLang="en-US" dirty="0"/>
              <a:t>计算机视觉：输入图像，输出信息</a:t>
            </a:r>
            <a:endParaRPr lang="en-US" altLang="zh-CN" dirty="0"/>
          </a:p>
          <a:p>
            <a:r>
              <a:rPr lang="zh-CN" altLang="en-US" dirty="0"/>
              <a:t>人工智能：输入信息，输出信息</a:t>
            </a:r>
            <a:endParaRPr lang="en-US" altLang="zh-CN" dirty="0"/>
          </a:p>
          <a:p>
            <a:r>
              <a:rPr lang="zh-CN" altLang="en-US" dirty="0"/>
              <a:t>这四个领域不是完全独立的，而是相互之间有很多穿插内容的，</a:t>
            </a:r>
            <a:endParaRPr lang="en-US" altLang="zh-CN" dirty="0"/>
          </a:p>
          <a:p>
            <a:r>
              <a:rPr lang="zh-CN" altLang="en-US" dirty="0"/>
              <a:t>例如这样的</a:t>
            </a:r>
            <a:r>
              <a:rPr lang="zh-CN" altLang="en-US"/>
              <a:t>过程：</a:t>
            </a:r>
            <a:endParaRPr lang="en-US" altLang="zh-CN" dirty="0"/>
          </a:p>
        </p:txBody>
      </p:sp>
    </p:spTree>
    <p:extLst>
      <p:ext uri="{BB962C8B-B14F-4D97-AF65-F5344CB8AC3E}">
        <p14:creationId xmlns:p14="http://schemas.microsoft.com/office/powerpoint/2010/main" val="28232487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理解人工智能的作用后，再看下专业的定义</a:t>
            </a:r>
            <a:endParaRPr lang="en-US" altLang="zh-CN" dirty="0"/>
          </a:p>
          <a:p>
            <a:r>
              <a:rPr lang="zh-CN" altLang="en-US" dirty="0"/>
              <a:t>就是让机器拥有人的智能，我们再看下人工智能的发展历史</a:t>
            </a:r>
            <a:endParaRPr lang="en-US" altLang="zh-CN" dirty="0"/>
          </a:p>
          <a:p>
            <a:r>
              <a:rPr lang="zh-CN" altLang="en-US" dirty="0"/>
              <a:t>主要关心一下</a:t>
            </a:r>
            <a:r>
              <a:rPr lang="en-US" altLang="zh-CN" dirty="0"/>
              <a:t>1997</a:t>
            </a:r>
            <a:r>
              <a:rPr lang="zh-CN" altLang="en-US" dirty="0"/>
              <a:t>年</a:t>
            </a:r>
            <a:r>
              <a:rPr lang="zh-CN" altLang="en-US" baseline="0" dirty="0"/>
              <a:t> </a:t>
            </a:r>
            <a:r>
              <a:rPr lang="zh-CN" altLang="en-US" dirty="0"/>
              <a:t>深蓝 战胜国际象棋冠军</a:t>
            </a:r>
            <a:endParaRPr lang="en-US" altLang="zh-CN" dirty="0"/>
          </a:p>
          <a:p>
            <a:r>
              <a:rPr lang="zh-CN" altLang="en-US" dirty="0"/>
              <a:t>这是人工智能的一个里程碑</a:t>
            </a:r>
            <a:endParaRPr lang="en-US" altLang="zh-CN" dirty="0"/>
          </a:p>
          <a:p>
            <a:r>
              <a:rPr lang="zh-CN" altLang="en-US" dirty="0"/>
              <a:t>从这个时候开始，</a:t>
            </a:r>
            <a:r>
              <a:rPr lang="en-US" altLang="zh-CN" dirty="0"/>
              <a:t>AI</a:t>
            </a:r>
            <a:r>
              <a:rPr lang="zh-CN" altLang="en-US" dirty="0"/>
              <a:t>就开始在游戏中应用了</a:t>
            </a:r>
          </a:p>
        </p:txBody>
      </p:sp>
    </p:spTree>
    <p:extLst>
      <p:ext uri="{BB962C8B-B14F-4D97-AF65-F5344CB8AC3E}">
        <p14:creationId xmlns:p14="http://schemas.microsoft.com/office/powerpoint/2010/main" val="26051555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标题与副标题 拷贝 1">
    <p:bg bwMode="auto">
      <p:bgPr>
        <a:solidFill>
          <a:srgbClr val="F2F2F2"/>
        </a:solidFill>
        <a:effectLst/>
      </p:bgPr>
    </p:bg>
    <p:spTree>
      <p:nvGrpSpPr>
        <p:cNvPr id="1" name=""/>
        <p:cNvGrpSpPr/>
        <p:nvPr/>
      </p:nvGrpSpPr>
      <p:grpSpPr>
        <a:xfrm>
          <a:off x="0" y="0"/>
          <a:ext cx="0" cy="0"/>
          <a:chOff x="0" y="0"/>
          <a:chExt cx="0" cy="0"/>
        </a:xfrm>
      </p:grpSpPr>
      <p:pic>
        <p:nvPicPr>
          <p:cNvPr id="2" name="3.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 name="Shape 8"/>
          <p:cNvSpPr/>
          <p:nvPr/>
        </p:nvSpPr>
        <p:spPr>
          <a:xfrm>
            <a:off x="2114550" y="411163"/>
            <a:ext cx="4478338" cy="519112"/>
          </a:xfrm>
          <a:prstGeom prst="rect">
            <a:avLst/>
          </a:prstGeom>
          <a:ln w="12700">
            <a:miter lim="400000"/>
          </a:ln>
        </p:spPr>
        <p:txBody>
          <a:bodyPr wrap="none" lIns="45720" rIns="45720">
            <a:spAutoFit/>
          </a:bodyPr>
          <a:lstStyle/>
          <a:p>
            <a:pPr defTabSz="342900" fontAlgn="auto">
              <a:spcBef>
                <a:spcPts val="0"/>
              </a:spcBef>
              <a:spcAft>
                <a:spcPts val="0"/>
              </a:spcAft>
              <a:buFontTx/>
              <a:buNone/>
              <a:defRPr sz="1800"/>
            </a:pPr>
            <a:r>
              <a:rPr sz="2775" kern="0">
                <a:solidFill>
                  <a:srgbClr val="FFFFFF"/>
                </a:solidFill>
                <a:latin typeface="Arial"/>
                <a:ea typeface="Arial"/>
                <a:cs typeface="Arial"/>
                <a:sym typeface="Arial"/>
              </a:rPr>
              <a:t>Please Add Your </a:t>
            </a:r>
            <a:r>
              <a:rPr sz="2775" b="1" kern="0">
                <a:solidFill>
                  <a:srgbClr val="FFFFFF"/>
                </a:solidFill>
                <a:latin typeface="Arial"/>
                <a:ea typeface="Arial"/>
                <a:cs typeface="Arial"/>
                <a:sym typeface="Arial"/>
              </a:rPr>
              <a:t>Title Here</a:t>
            </a:r>
          </a:p>
        </p:txBody>
      </p:sp>
      <p:sp>
        <p:nvSpPr>
          <p:cNvPr id="4" name="Shape 9"/>
          <p:cNvSpPr/>
          <p:nvPr/>
        </p:nvSpPr>
        <p:spPr>
          <a:xfrm>
            <a:off x="3495675" y="901700"/>
            <a:ext cx="1490663" cy="242888"/>
          </a:xfrm>
          <a:prstGeom prst="rect">
            <a:avLst/>
          </a:prstGeom>
          <a:ln w="12700">
            <a:miter lim="400000"/>
          </a:ln>
        </p:spPr>
        <p:txBody>
          <a:bodyPr wrap="none" lIns="45720" rIns="45720">
            <a:spAutoFit/>
          </a:bodyPr>
          <a:lstStyle>
            <a:lvl1pPr algn="l" defTabSz="914400">
              <a:defRPr sz="2600">
                <a:solidFill>
                  <a:srgbClr val="FFFFFF"/>
                </a:solidFill>
                <a:latin typeface="Arial"/>
                <a:ea typeface="Arial"/>
                <a:cs typeface="Arial"/>
                <a:sym typeface="Arial"/>
              </a:defRPr>
            </a:lvl1pPr>
          </a:lstStyle>
          <a:p>
            <a:pPr fontAlgn="auto">
              <a:spcBef>
                <a:spcPts val="0"/>
              </a:spcBef>
              <a:spcAft>
                <a:spcPts val="0"/>
              </a:spcAft>
              <a:buFontTx/>
              <a:buNone/>
              <a:defRPr sz="1800">
                <a:solidFill>
                  <a:srgbClr val="000000"/>
                </a:solidFill>
              </a:defRPr>
            </a:pPr>
            <a:r>
              <a:rPr sz="975" kern="0">
                <a:solidFill>
                  <a:srgbClr val="000000"/>
                </a:solidFill>
              </a:rPr>
              <a:t>please add your title here</a:t>
            </a:r>
          </a:p>
        </p:txBody>
      </p:sp>
    </p:spTree>
    <p:extLst>
      <p:ext uri="{BB962C8B-B14F-4D97-AF65-F5344CB8AC3E}">
        <p14:creationId xmlns:p14="http://schemas.microsoft.com/office/powerpoint/2010/main" val="3965547139"/>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38" name="Shape 38"/>
          <p:cNvSpPr>
            <a:spLocks noGrp="1"/>
          </p:cNvSpPr>
          <p:nvPr>
            <p:ph type="title" hasCustomPrompt="1"/>
          </p:nvPr>
        </p:nvSpPr>
        <p:spPr>
          <a:prstGeom prst="rect">
            <a:avLst/>
          </a:prstGeom>
        </p:spPr>
        <p:txBody>
          <a:bodyPr/>
          <a:lstStyle/>
          <a:p>
            <a:pPr lvl="0"/>
            <a:r>
              <a:t>标题文本</a:t>
            </a:r>
          </a:p>
        </p:txBody>
      </p:sp>
      <p:sp>
        <p:nvSpPr>
          <p:cNvPr id="39" name="Shape 39"/>
          <p:cNvSpPr>
            <a:spLocks noGrp="1"/>
          </p:cNvSpPr>
          <p:nvPr>
            <p:ph type="body" idx="1" hasCustomPrompt="1"/>
          </p:nvPr>
        </p:nvSpPr>
        <p:spPr>
          <a:prstGeom prst="rect">
            <a:avLst/>
          </a:prstGeom>
        </p:spPr>
        <p:txBody>
          <a:bodyPr/>
          <a:lstStyle/>
          <a:p>
            <a:pPr lvl="0"/>
            <a:r>
              <a:t>正文级别 1</a:t>
            </a:r>
          </a:p>
          <a:p>
            <a:pPr lvl="1"/>
            <a:r>
              <a:t>正文级别 2</a:t>
            </a:r>
          </a:p>
          <a:p>
            <a:pPr lvl="2"/>
            <a:r>
              <a:t>正文级别 3</a:t>
            </a:r>
          </a:p>
          <a:p>
            <a:pPr lvl="3"/>
            <a:r>
              <a:t>正文级别 4</a:t>
            </a:r>
          </a:p>
          <a:p>
            <a:pPr lvl="4"/>
            <a:r>
              <a:t>正文级别 5</a:t>
            </a:r>
          </a:p>
        </p:txBody>
      </p:sp>
    </p:spTree>
    <p:extLst>
      <p:ext uri="{BB962C8B-B14F-4D97-AF65-F5344CB8AC3E}">
        <p14:creationId xmlns:p14="http://schemas.microsoft.com/office/powerpoint/2010/main" val="2766557510"/>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41" name="Shape 41"/>
          <p:cNvSpPr>
            <a:spLocks noGrp="1"/>
          </p:cNvSpPr>
          <p:nvPr>
            <p:ph type="title" hasCustomPrompt="1"/>
          </p:nvPr>
        </p:nvSpPr>
        <p:spPr>
          <a:prstGeom prst="rect">
            <a:avLst/>
          </a:prstGeom>
        </p:spPr>
        <p:txBody>
          <a:bodyPr/>
          <a:lstStyle/>
          <a:p>
            <a:pPr lvl="0"/>
            <a:r>
              <a:t>标题文本</a:t>
            </a:r>
          </a:p>
        </p:txBody>
      </p:sp>
      <p:sp>
        <p:nvSpPr>
          <p:cNvPr id="42" name="Shape 42"/>
          <p:cNvSpPr>
            <a:spLocks noGrp="1"/>
          </p:cNvSpPr>
          <p:nvPr>
            <p:ph type="body" idx="1" hasCustomPrompt="1"/>
          </p:nvPr>
        </p:nvSpPr>
        <p:spPr>
          <a:xfrm>
            <a:off x="633413" y="1214437"/>
            <a:ext cx="3752850" cy="3452813"/>
          </a:xfrm>
          <a:prstGeom prst="rect">
            <a:avLst/>
          </a:prstGeom>
        </p:spPr>
        <p:txBody>
          <a:bodyPr/>
          <a:lstStyle>
            <a:lvl1pPr marL="209550" indent="-209550">
              <a:spcBef>
                <a:spcPts val="1690"/>
              </a:spcBef>
              <a:defRPr sz="1690"/>
            </a:lvl1pPr>
            <a:lvl2pPr marL="419100" indent="-209550">
              <a:spcBef>
                <a:spcPts val="1690"/>
              </a:spcBef>
              <a:defRPr sz="1690"/>
            </a:lvl2pPr>
            <a:lvl3pPr marL="628650" indent="-209550">
              <a:spcBef>
                <a:spcPts val="1690"/>
              </a:spcBef>
              <a:defRPr sz="1690"/>
            </a:lvl3pPr>
            <a:lvl4pPr marL="838200" indent="-209550">
              <a:spcBef>
                <a:spcPts val="1690"/>
              </a:spcBef>
              <a:defRPr sz="1690"/>
            </a:lvl4pPr>
            <a:lvl5pPr marL="1047750" indent="-209550">
              <a:spcBef>
                <a:spcPts val="1690"/>
              </a:spcBef>
              <a:defRPr sz="1690"/>
            </a:lvl5pPr>
          </a:lstStyle>
          <a:p>
            <a:pPr lvl="0"/>
            <a:r>
              <a:t>正文级别 1</a:t>
            </a:r>
          </a:p>
          <a:p>
            <a:pPr lvl="1"/>
            <a:r>
              <a:t>正文级别 2</a:t>
            </a:r>
          </a:p>
          <a:p>
            <a:pPr lvl="2"/>
            <a:r>
              <a:t>正文级别 3</a:t>
            </a:r>
          </a:p>
          <a:p>
            <a:pPr lvl="3"/>
            <a:r>
              <a:t>正文级别 4</a:t>
            </a:r>
          </a:p>
          <a:p>
            <a:pPr lvl="4"/>
            <a:r>
              <a:t>正文级别 5</a:t>
            </a:r>
          </a:p>
        </p:txBody>
      </p:sp>
    </p:spTree>
    <p:extLst>
      <p:ext uri="{BB962C8B-B14F-4D97-AF65-F5344CB8AC3E}">
        <p14:creationId xmlns:p14="http://schemas.microsoft.com/office/powerpoint/2010/main" val="661972683"/>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44" name="Shape 44"/>
          <p:cNvSpPr>
            <a:spLocks noGrp="1"/>
          </p:cNvSpPr>
          <p:nvPr>
            <p:ph type="body" idx="1" hasCustomPrompt="1"/>
          </p:nvPr>
        </p:nvSpPr>
        <p:spPr>
          <a:xfrm>
            <a:off x="633413" y="666750"/>
            <a:ext cx="7877175" cy="3805238"/>
          </a:xfrm>
          <a:prstGeom prst="rect">
            <a:avLst/>
          </a:prstGeom>
        </p:spPr>
        <p:txBody>
          <a:bodyPr/>
          <a:lstStyle/>
          <a:p>
            <a:pPr lvl="0"/>
            <a:r>
              <a:t>正文级别 1</a:t>
            </a:r>
          </a:p>
          <a:p>
            <a:pPr lvl="1"/>
            <a:r>
              <a:t>正文级别 2</a:t>
            </a:r>
          </a:p>
          <a:p>
            <a:pPr lvl="2"/>
            <a:r>
              <a:t>正文级别 3</a:t>
            </a:r>
          </a:p>
          <a:p>
            <a:pPr lvl="3"/>
            <a:r>
              <a:t>正文级别 4</a:t>
            </a:r>
          </a:p>
          <a:p>
            <a:pPr lvl="4"/>
            <a:r>
              <a:t>正文级别 5</a:t>
            </a:r>
          </a:p>
        </p:txBody>
      </p:sp>
    </p:spTree>
    <p:extLst>
      <p:ext uri="{BB962C8B-B14F-4D97-AF65-F5344CB8AC3E}">
        <p14:creationId xmlns:p14="http://schemas.microsoft.com/office/powerpoint/2010/main" val="375359509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16799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753218"/>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1010039"/>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50851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与副标题 拷贝 2">
    <p:bg bwMode="auto">
      <p:bgPr>
        <a:solidFill>
          <a:srgbClr val="F2F2F2"/>
        </a:solidFill>
        <a:effectLst/>
      </p:bgPr>
    </p:bg>
    <p:spTree>
      <p:nvGrpSpPr>
        <p:cNvPr id="1" name=""/>
        <p:cNvGrpSpPr/>
        <p:nvPr/>
      </p:nvGrpSpPr>
      <p:grpSpPr>
        <a:xfrm>
          <a:off x="0" y="0"/>
          <a:ext cx="0" cy="0"/>
          <a:chOff x="0" y="0"/>
          <a:chExt cx="0" cy="0"/>
        </a:xfrm>
      </p:grpSpPr>
      <p:pic>
        <p:nvPicPr>
          <p:cNvPr id="2" name="1.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63653825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与副标题 拷贝 3">
    <p:bg bwMode="auto">
      <p:bgPr>
        <a:solidFill>
          <a:srgbClr val="F2F2F2"/>
        </a:solidFill>
        <a:effectLst/>
      </p:bgPr>
    </p:bg>
    <p:spTree>
      <p:nvGrpSpPr>
        <p:cNvPr id="1" name=""/>
        <p:cNvGrpSpPr/>
        <p:nvPr/>
      </p:nvGrpSpPr>
      <p:grpSpPr>
        <a:xfrm>
          <a:off x="0" y="0"/>
          <a:ext cx="0" cy="0"/>
          <a:chOff x="0" y="0"/>
          <a:chExt cx="0" cy="0"/>
        </a:xfrm>
      </p:grpSpPr>
      <p:pic>
        <p:nvPicPr>
          <p:cNvPr id="2" name="2.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941232233"/>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标题与副标题 拷贝 4">
    <p:bg bwMode="auto">
      <p:bgPr>
        <a:solidFill>
          <a:srgbClr val="F2F2F2"/>
        </a:solidFill>
        <a:effectLst/>
      </p:bgPr>
    </p:bg>
    <p:spTree>
      <p:nvGrpSpPr>
        <p:cNvPr id="1" name=""/>
        <p:cNvGrpSpPr/>
        <p:nvPr/>
      </p:nvGrpSpPr>
      <p:grpSpPr>
        <a:xfrm>
          <a:off x="0" y="0"/>
          <a:ext cx="0" cy="0"/>
          <a:chOff x="0" y="0"/>
          <a:chExt cx="0" cy="0"/>
        </a:xfrm>
      </p:grpSpPr>
      <p:pic>
        <p:nvPicPr>
          <p:cNvPr id="2" name="5.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480799883"/>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与副标题 拷贝 5">
    <p:bg bwMode="auto">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8440891"/>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8" name="Shape 28"/>
          <p:cNvSpPr>
            <a:spLocks noGrp="1"/>
          </p:cNvSpPr>
          <p:nvPr>
            <p:ph type="title" hasCustomPrompt="1"/>
          </p:nvPr>
        </p:nvSpPr>
        <p:spPr>
          <a:xfrm>
            <a:off x="238125" y="3543300"/>
            <a:ext cx="8667750" cy="752475"/>
          </a:xfrm>
          <a:prstGeom prst="rect">
            <a:avLst/>
          </a:prstGeom>
        </p:spPr>
        <p:txBody>
          <a:bodyPr anchor="b"/>
          <a:lstStyle/>
          <a:p>
            <a:pPr lvl="0"/>
            <a:r>
              <a:t>标题文本</a:t>
            </a:r>
          </a:p>
        </p:txBody>
      </p:sp>
      <p:sp>
        <p:nvSpPr>
          <p:cNvPr id="29" name="Shape 29"/>
          <p:cNvSpPr>
            <a:spLocks noGrp="1"/>
          </p:cNvSpPr>
          <p:nvPr>
            <p:ph type="body" idx="1" hasCustomPrompt="1"/>
          </p:nvPr>
        </p:nvSpPr>
        <p:spPr>
          <a:xfrm>
            <a:off x="238125" y="4319587"/>
            <a:ext cx="8667750" cy="595313"/>
          </a:xfrm>
          <a:prstGeom prst="rect">
            <a:avLst/>
          </a:prstGeom>
        </p:spPr>
        <p:txBody>
          <a:bodyPr anchor="t"/>
          <a:lstStyle>
            <a:lvl1pPr marL="0" indent="0" algn="ctr">
              <a:spcBef>
                <a:spcPts val="0"/>
              </a:spcBef>
              <a:buSzTx/>
              <a:buNone/>
              <a:defRPr sz="1650"/>
            </a:lvl1pPr>
            <a:lvl2pPr marL="0" indent="85725" algn="ctr">
              <a:spcBef>
                <a:spcPts val="0"/>
              </a:spcBef>
              <a:buSzTx/>
              <a:buNone/>
              <a:defRPr sz="1650"/>
            </a:lvl2pPr>
            <a:lvl3pPr marL="0" indent="171450" algn="ctr">
              <a:spcBef>
                <a:spcPts val="0"/>
              </a:spcBef>
              <a:buSzTx/>
              <a:buNone/>
              <a:defRPr sz="1650"/>
            </a:lvl3pPr>
            <a:lvl4pPr marL="0" indent="257175" algn="ctr">
              <a:spcBef>
                <a:spcPts val="0"/>
              </a:spcBef>
              <a:buSzTx/>
              <a:buNone/>
              <a:defRPr sz="1650"/>
            </a:lvl4pPr>
            <a:lvl5pPr marL="0" indent="342900" algn="ctr">
              <a:spcBef>
                <a:spcPts val="0"/>
              </a:spcBef>
              <a:buSzTx/>
              <a:buNone/>
              <a:defRPr sz="1650"/>
            </a:lvl5pPr>
          </a:lstStyle>
          <a:p>
            <a:pPr lvl="0"/>
            <a:r>
              <a:t>正文级别 1</a:t>
            </a:r>
          </a:p>
          <a:p>
            <a:pPr lvl="1"/>
            <a:r>
              <a:t>正文级别 2</a:t>
            </a:r>
          </a:p>
          <a:p>
            <a:pPr lvl="2"/>
            <a:r>
              <a:t>正文级别 3</a:t>
            </a:r>
          </a:p>
          <a:p>
            <a:pPr lvl="3"/>
            <a:r>
              <a:t>正文级别 4</a:t>
            </a:r>
          </a:p>
          <a:p>
            <a:pPr lvl="4"/>
            <a:r>
              <a:t>正文级别 5</a:t>
            </a:r>
          </a:p>
        </p:txBody>
      </p:sp>
    </p:spTree>
    <p:extLst>
      <p:ext uri="{BB962C8B-B14F-4D97-AF65-F5344CB8AC3E}">
        <p14:creationId xmlns:p14="http://schemas.microsoft.com/office/powerpoint/2010/main" val="1781071018"/>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1" name="Shape 31"/>
          <p:cNvSpPr>
            <a:spLocks noGrp="1"/>
          </p:cNvSpPr>
          <p:nvPr>
            <p:ph type="title" hasCustomPrompt="1"/>
          </p:nvPr>
        </p:nvSpPr>
        <p:spPr>
          <a:xfrm>
            <a:off x="666750" y="1700213"/>
            <a:ext cx="7810500" cy="1743075"/>
          </a:xfrm>
          <a:prstGeom prst="rect">
            <a:avLst/>
          </a:prstGeom>
        </p:spPr>
        <p:txBody>
          <a:bodyPr/>
          <a:lstStyle/>
          <a:p>
            <a:pPr lvl="0"/>
            <a:r>
              <a:t>标题文本</a:t>
            </a:r>
          </a:p>
        </p:txBody>
      </p:sp>
    </p:spTree>
    <p:extLst>
      <p:ext uri="{BB962C8B-B14F-4D97-AF65-F5344CB8AC3E}">
        <p14:creationId xmlns:p14="http://schemas.microsoft.com/office/powerpoint/2010/main" val="3791991181"/>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3" name="Shape 33"/>
          <p:cNvSpPr>
            <a:spLocks noGrp="1"/>
          </p:cNvSpPr>
          <p:nvPr>
            <p:ph type="title" hasCustomPrompt="1"/>
          </p:nvPr>
        </p:nvSpPr>
        <p:spPr>
          <a:xfrm>
            <a:off x="619125" y="414338"/>
            <a:ext cx="3833813" cy="2105025"/>
          </a:xfrm>
          <a:prstGeom prst="rect">
            <a:avLst/>
          </a:prstGeom>
        </p:spPr>
        <p:txBody>
          <a:bodyPr anchor="b"/>
          <a:lstStyle>
            <a:lvl1pPr>
              <a:defRPr sz="3150"/>
            </a:lvl1pPr>
          </a:lstStyle>
          <a:p>
            <a:pPr lvl="0"/>
            <a:r>
              <a:t>标题文本</a:t>
            </a:r>
          </a:p>
        </p:txBody>
      </p:sp>
      <p:sp>
        <p:nvSpPr>
          <p:cNvPr id="34" name="Shape 34"/>
          <p:cNvSpPr>
            <a:spLocks noGrp="1"/>
          </p:cNvSpPr>
          <p:nvPr>
            <p:ph type="body" idx="1" hasCustomPrompt="1"/>
          </p:nvPr>
        </p:nvSpPr>
        <p:spPr>
          <a:xfrm>
            <a:off x="619125" y="2566988"/>
            <a:ext cx="3833813" cy="2162175"/>
          </a:xfrm>
          <a:prstGeom prst="rect">
            <a:avLst/>
          </a:prstGeom>
        </p:spPr>
        <p:txBody>
          <a:bodyPr anchor="t"/>
          <a:lstStyle>
            <a:lvl1pPr marL="0" indent="0" algn="ctr">
              <a:spcBef>
                <a:spcPts val="0"/>
              </a:spcBef>
              <a:buSzTx/>
              <a:buNone/>
              <a:defRPr sz="1650"/>
            </a:lvl1pPr>
            <a:lvl2pPr marL="0" indent="85725" algn="ctr">
              <a:spcBef>
                <a:spcPts val="0"/>
              </a:spcBef>
              <a:buSzTx/>
              <a:buNone/>
              <a:defRPr sz="1650"/>
            </a:lvl2pPr>
            <a:lvl3pPr marL="0" indent="171450" algn="ctr">
              <a:spcBef>
                <a:spcPts val="0"/>
              </a:spcBef>
              <a:buSzTx/>
              <a:buNone/>
              <a:defRPr sz="1650"/>
            </a:lvl3pPr>
            <a:lvl4pPr marL="0" indent="257175" algn="ctr">
              <a:spcBef>
                <a:spcPts val="0"/>
              </a:spcBef>
              <a:buSzTx/>
              <a:buNone/>
              <a:defRPr sz="1650"/>
            </a:lvl4pPr>
            <a:lvl5pPr marL="0" indent="342900" algn="ctr">
              <a:spcBef>
                <a:spcPts val="0"/>
              </a:spcBef>
              <a:buSzTx/>
              <a:buNone/>
              <a:defRPr sz="1650"/>
            </a:lvl5pPr>
          </a:lstStyle>
          <a:p>
            <a:pPr lvl="0"/>
            <a:r>
              <a:t>正文级别 1</a:t>
            </a:r>
          </a:p>
          <a:p>
            <a:pPr lvl="1"/>
            <a:r>
              <a:t>正文级别 2</a:t>
            </a:r>
          </a:p>
          <a:p>
            <a:pPr lvl="2"/>
            <a:r>
              <a:t>正文级别 3</a:t>
            </a:r>
          </a:p>
          <a:p>
            <a:pPr lvl="3"/>
            <a:r>
              <a:t>正文级别 4</a:t>
            </a:r>
          </a:p>
          <a:p>
            <a:pPr lvl="4"/>
            <a:r>
              <a:t>正文级别 5</a:t>
            </a:r>
          </a:p>
        </p:txBody>
      </p:sp>
    </p:spTree>
    <p:extLst>
      <p:ext uri="{BB962C8B-B14F-4D97-AF65-F5344CB8AC3E}">
        <p14:creationId xmlns:p14="http://schemas.microsoft.com/office/powerpoint/2010/main" val="177665214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36" name="Shape 36"/>
          <p:cNvSpPr>
            <a:spLocks noGrp="1"/>
          </p:cNvSpPr>
          <p:nvPr>
            <p:ph type="title" hasCustomPrompt="1"/>
          </p:nvPr>
        </p:nvSpPr>
        <p:spPr>
          <a:prstGeom prst="rect">
            <a:avLst/>
          </a:prstGeom>
        </p:spPr>
        <p:txBody>
          <a:bodyPr/>
          <a:lstStyle/>
          <a:p>
            <a:pPr lvl="0"/>
            <a:r>
              <a:t>标题文本</a:t>
            </a:r>
          </a:p>
        </p:txBody>
      </p:sp>
    </p:spTree>
    <p:extLst>
      <p:ext uri="{BB962C8B-B14F-4D97-AF65-F5344CB8AC3E}">
        <p14:creationId xmlns:p14="http://schemas.microsoft.com/office/powerpoint/2010/main" val="2973972007"/>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26" name="Shape 2"/>
          <p:cNvSpPr>
            <a:spLocks noGrp="1" noChangeArrowheads="1"/>
          </p:cNvSpPr>
          <p:nvPr>
            <p:ph type="title" idx="4294967295"/>
          </p:nvPr>
        </p:nvSpPr>
        <p:spPr bwMode="auto">
          <a:xfrm>
            <a:off x="633413" y="357188"/>
            <a:ext cx="787717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zh-CN" altLang="en-US">
                <a:sym typeface="Helvetica Light"/>
              </a:rPr>
              <a:t>标题文本</a:t>
            </a:r>
          </a:p>
        </p:txBody>
      </p:sp>
      <p:sp>
        <p:nvSpPr>
          <p:cNvPr id="1027" name="Shape 3"/>
          <p:cNvSpPr>
            <a:spLocks noGrp="1" noChangeArrowheads="1"/>
          </p:cNvSpPr>
          <p:nvPr>
            <p:ph type="body" idx="4294967295"/>
          </p:nvPr>
        </p:nvSpPr>
        <p:spPr bwMode="auto">
          <a:xfrm>
            <a:off x="633413" y="1214438"/>
            <a:ext cx="7877175" cy="345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zh-CN" altLang="en-US">
                <a:sym typeface="Helvetica Light"/>
              </a:rPr>
              <a:t>正文级别 </a:t>
            </a:r>
            <a:r>
              <a:rPr lang="en-US" altLang="zh-CN">
                <a:sym typeface="Helvetica Light"/>
              </a:rPr>
              <a:t>1</a:t>
            </a:r>
          </a:p>
          <a:p>
            <a:pPr lvl="1"/>
            <a:r>
              <a:rPr lang="zh-CN" altLang="en-US">
                <a:sym typeface="Helvetica Light"/>
              </a:rPr>
              <a:t>正文级别 </a:t>
            </a:r>
            <a:r>
              <a:rPr lang="en-US" altLang="zh-CN">
                <a:sym typeface="Helvetica Light"/>
              </a:rPr>
              <a:t>2</a:t>
            </a:r>
          </a:p>
          <a:p>
            <a:pPr lvl="2"/>
            <a:r>
              <a:rPr lang="zh-CN" altLang="en-US">
                <a:sym typeface="Helvetica Light"/>
              </a:rPr>
              <a:t>正文级别 </a:t>
            </a:r>
            <a:r>
              <a:rPr lang="en-US" altLang="zh-CN">
                <a:sym typeface="Helvetica Light"/>
              </a:rPr>
              <a:t>3</a:t>
            </a:r>
          </a:p>
          <a:p>
            <a:pPr lvl="3"/>
            <a:r>
              <a:rPr lang="zh-CN" altLang="en-US">
                <a:sym typeface="Helvetica Light"/>
              </a:rPr>
              <a:t>正文级别 </a:t>
            </a:r>
            <a:r>
              <a:rPr lang="en-US" altLang="zh-CN">
                <a:sym typeface="Helvetica Light"/>
              </a:rPr>
              <a:t>4</a:t>
            </a:r>
          </a:p>
          <a:p>
            <a:pPr lvl="4"/>
            <a:r>
              <a:rPr lang="zh-CN" altLang="en-US">
                <a:sym typeface="Helvetica Light"/>
              </a:rPr>
              <a:t>正文级别 </a:t>
            </a:r>
            <a:r>
              <a:rPr lang="en-US" altLang="zh-CN">
                <a:sym typeface="Helvetica Light"/>
              </a:rPr>
              <a:t>5</a:t>
            </a:r>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3" r:id="rId4"/>
    <p:sldLayoutId id="2147483675" r:id="rId5"/>
    <p:sldLayoutId id="2147483667" r:id="rId6"/>
    <p:sldLayoutId id="2147483666" r:id="rId7"/>
    <p:sldLayoutId id="2147483665" r:id="rId8"/>
    <p:sldLayoutId id="2147483664" r:id="rId9"/>
    <p:sldLayoutId id="2147483663" r:id="rId10"/>
    <p:sldLayoutId id="2147483662" r:id="rId11"/>
    <p:sldLayoutId id="2147483661" r:id="rId12"/>
    <p:sldLayoutId id="2147483660" r:id="rId13"/>
    <p:sldLayoutId id="2147483659" r:id="rId14"/>
    <p:sldLayoutId id="2147483658" r:id="rId15"/>
    <p:sldLayoutId id="2147483657" r:id="rId16"/>
  </p:sldLayoutIdLst>
  <p:transition spd="med"/>
  <p:txStyles>
    <p:titleStyle>
      <a:lvl1pPr algn="ctr" defTabSz="309563" rtl="0" eaLnBrk="0" fontAlgn="base" hangingPunct="0">
        <a:spcBef>
          <a:spcPct val="0"/>
        </a:spcBef>
        <a:spcAft>
          <a:spcPct val="0"/>
        </a:spcAft>
        <a:defRPr sz="4200">
          <a:solidFill>
            <a:schemeClr val="tx2"/>
          </a:solidFill>
          <a:latin typeface="+mn-lt"/>
          <a:ea typeface="+mn-ea"/>
          <a:cs typeface="+mn-cs"/>
          <a:sym typeface="Helvetica Light"/>
        </a:defRPr>
      </a:lvl1pPr>
      <a:lvl2pPr algn="ctr" defTabSz="309563" rtl="0" eaLnBrk="0" fontAlgn="base" hangingPunct="0">
        <a:spcBef>
          <a:spcPct val="0"/>
        </a:spcBef>
        <a:spcAft>
          <a:spcPct val="0"/>
        </a:spcAft>
        <a:defRPr sz="4200">
          <a:solidFill>
            <a:schemeClr val="tx2"/>
          </a:solidFill>
          <a:latin typeface="+mn-lt"/>
          <a:ea typeface="+mn-ea"/>
          <a:cs typeface="+mn-cs"/>
          <a:sym typeface="Helvetica Light"/>
        </a:defRPr>
      </a:lvl2pPr>
      <a:lvl3pPr algn="ctr" defTabSz="309563" rtl="0" eaLnBrk="0" fontAlgn="base" hangingPunct="0">
        <a:spcBef>
          <a:spcPct val="0"/>
        </a:spcBef>
        <a:spcAft>
          <a:spcPct val="0"/>
        </a:spcAft>
        <a:defRPr sz="4200">
          <a:solidFill>
            <a:schemeClr val="tx2"/>
          </a:solidFill>
          <a:latin typeface="+mn-lt"/>
          <a:ea typeface="+mn-ea"/>
          <a:cs typeface="+mn-cs"/>
          <a:sym typeface="Helvetica Light"/>
        </a:defRPr>
      </a:lvl3pPr>
      <a:lvl4pPr algn="ctr" defTabSz="309563" rtl="0" eaLnBrk="0" fontAlgn="base" hangingPunct="0">
        <a:spcBef>
          <a:spcPct val="0"/>
        </a:spcBef>
        <a:spcAft>
          <a:spcPct val="0"/>
        </a:spcAft>
        <a:defRPr sz="4200">
          <a:solidFill>
            <a:schemeClr val="tx2"/>
          </a:solidFill>
          <a:latin typeface="+mn-lt"/>
          <a:ea typeface="+mn-ea"/>
          <a:cs typeface="+mn-cs"/>
          <a:sym typeface="Helvetica Light"/>
        </a:defRPr>
      </a:lvl4pPr>
      <a:lvl5pPr algn="ctr" defTabSz="309563" rtl="0" eaLnBrk="0" fontAlgn="base" hangingPunct="0">
        <a:spcBef>
          <a:spcPct val="0"/>
        </a:spcBef>
        <a:spcAft>
          <a:spcPct val="0"/>
        </a:spcAft>
        <a:defRPr sz="4200">
          <a:solidFill>
            <a:schemeClr val="tx2"/>
          </a:solidFill>
          <a:latin typeface="+mn-lt"/>
          <a:ea typeface="+mn-ea"/>
          <a:cs typeface="+mn-cs"/>
          <a:sym typeface="Helvetica Light"/>
        </a:defRPr>
      </a:lvl5pPr>
      <a:lvl6pPr indent="428625" algn="ctr" defTabSz="309245">
        <a:defRPr sz="4200">
          <a:latin typeface="+mn-lt"/>
          <a:ea typeface="+mn-ea"/>
          <a:cs typeface="+mn-cs"/>
          <a:sym typeface="Helvetica Light"/>
        </a:defRPr>
      </a:lvl6pPr>
      <a:lvl7pPr indent="514350" algn="ctr" defTabSz="309245">
        <a:defRPr sz="4200">
          <a:latin typeface="+mn-lt"/>
          <a:ea typeface="+mn-ea"/>
          <a:cs typeface="+mn-cs"/>
          <a:sym typeface="Helvetica Light"/>
        </a:defRPr>
      </a:lvl7pPr>
      <a:lvl8pPr indent="600075" algn="ctr" defTabSz="309245">
        <a:defRPr sz="4200">
          <a:latin typeface="+mn-lt"/>
          <a:ea typeface="+mn-ea"/>
          <a:cs typeface="+mn-cs"/>
          <a:sym typeface="Helvetica Light"/>
        </a:defRPr>
      </a:lvl8pPr>
      <a:lvl9pPr indent="685800" algn="ctr" defTabSz="309245">
        <a:defRPr sz="4200">
          <a:latin typeface="+mn-lt"/>
          <a:ea typeface="+mn-ea"/>
          <a:cs typeface="+mn-cs"/>
          <a:sym typeface="Helvetica Light"/>
        </a:defRPr>
      </a:lvl9pPr>
    </p:titleStyle>
    <p:bodyStyle>
      <a:lvl1pPr marL="238125" indent="-238125" algn="l" defTabSz="309563" rtl="0" eaLnBrk="0" fontAlgn="base" hangingPunct="0">
        <a:spcBef>
          <a:spcPts val="2213"/>
        </a:spcBef>
        <a:spcAft>
          <a:spcPct val="0"/>
        </a:spcAft>
        <a:buSzPct val="75000"/>
        <a:buChar char="•"/>
        <a:defRPr sz="1900">
          <a:solidFill>
            <a:schemeClr val="tx1"/>
          </a:solidFill>
          <a:latin typeface="+mn-lt"/>
          <a:ea typeface="+mn-ea"/>
          <a:cs typeface="+mn-cs"/>
          <a:sym typeface="Helvetica Light"/>
        </a:defRPr>
      </a:lvl1pPr>
      <a:lvl2pPr marL="476250" indent="-238125" algn="l" defTabSz="309563" rtl="0" eaLnBrk="0" fontAlgn="base" hangingPunct="0">
        <a:spcBef>
          <a:spcPts val="2213"/>
        </a:spcBef>
        <a:spcAft>
          <a:spcPct val="0"/>
        </a:spcAft>
        <a:buSzPct val="75000"/>
        <a:buChar char="•"/>
        <a:defRPr sz="1900">
          <a:solidFill>
            <a:schemeClr val="tx1"/>
          </a:solidFill>
          <a:latin typeface="+mn-lt"/>
          <a:ea typeface="+mn-ea"/>
          <a:cs typeface="+mn-cs"/>
          <a:sym typeface="Helvetica Light"/>
        </a:defRPr>
      </a:lvl2pPr>
      <a:lvl3pPr marL="714375" indent="-238125" algn="l" defTabSz="309563" rtl="0" eaLnBrk="0" fontAlgn="base" hangingPunct="0">
        <a:spcBef>
          <a:spcPts val="2213"/>
        </a:spcBef>
        <a:spcAft>
          <a:spcPct val="0"/>
        </a:spcAft>
        <a:buSzPct val="75000"/>
        <a:buChar char="•"/>
        <a:defRPr sz="1900">
          <a:solidFill>
            <a:schemeClr val="tx1"/>
          </a:solidFill>
          <a:latin typeface="+mn-lt"/>
          <a:ea typeface="+mn-ea"/>
          <a:cs typeface="+mn-cs"/>
          <a:sym typeface="Helvetica Light"/>
        </a:defRPr>
      </a:lvl3pPr>
      <a:lvl4pPr marL="952500" indent="-238125" algn="l" defTabSz="309563" rtl="0" eaLnBrk="0" fontAlgn="base" hangingPunct="0">
        <a:spcBef>
          <a:spcPts val="2213"/>
        </a:spcBef>
        <a:spcAft>
          <a:spcPct val="0"/>
        </a:spcAft>
        <a:buSzPct val="75000"/>
        <a:buChar char="•"/>
        <a:defRPr sz="1900">
          <a:solidFill>
            <a:schemeClr val="tx1"/>
          </a:solidFill>
          <a:latin typeface="+mn-lt"/>
          <a:ea typeface="+mn-ea"/>
          <a:cs typeface="+mn-cs"/>
          <a:sym typeface="Helvetica Light"/>
        </a:defRPr>
      </a:lvl4pPr>
      <a:lvl5pPr marL="1190625" indent="-238125" algn="l" defTabSz="309563" rtl="0" eaLnBrk="0" fontAlgn="base" hangingPunct="0">
        <a:spcBef>
          <a:spcPts val="2213"/>
        </a:spcBef>
        <a:spcAft>
          <a:spcPct val="0"/>
        </a:spcAft>
        <a:buSzPct val="75000"/>
        <a:buChar char="•"/>
        <a:defRPr sz="1900">
          <a:solidFill>
            <a:schemeClr val="tx1"/>
          </a:solidFill>
          <a:latin typeface="+mn-lt"/>
          <a:ea typeface="+mn-ea"/>
          <a:cs typeface="+mn-cs"/>
          <a:sym typeface="Helvetica Light"/>
        </a:defRPr>
      </a:lvl5pPr>
      <a:lvl6pPr marL="1428750" indent="-238125" defTabSz="309245">
        <a:spcBef>
          <a:spcPts val="2215"/>
        </a:spcBef>
        <a:buSzPct val="75000"/>
        <a:buChar char="•"/>
        <a:defRPr sz="1950">
          <a:latin typeface="+mn-lt"/>
          <a:ea typeface="+mn-ea"/>
          <a:cs typeface="+mn-cs"/>
          <a:sym typeface="Helvetica Light"/>
        </a:defRPr>
      </a:lvl6pPr>
      <a:lvl7pPr marL="1666875" indent="-238125" defTabSz="309245">
        <a:spcBef>
          <a:spcPts val="2215"/>
        </a:spcBef>
        <a:buSzPct val="75000"/>
        <a:buChar char="•"/>
        <a:defRPr sz="1950">
          <a:latin typeface="+mn-lt"/>
          <a:ea typeface="+mn-ea"/>
          <a:cs typeface="+mn-cs"/>
          <a:sym typeface="Helvetica Light"/>
        </a:defRPr>
      </a:lvl7pPr>
      <a:lvl8pPr marL="1905000" indent="-238125" defTabSz="309245">
        <a:spcBef>
          <a:spcPts val="2215"/>
        </a:spcBef>
        <a:buSzPct val="75000"/>
        <a:buChar char="•"/>
        <a:defRPr sz="1950">
          <a:latin typeface="+mn-lt"/>
          <a:ea typeface="+mn-ea"/>
          <a:cs typeface="+mn-cs"/>
          <a:sym typeface="Helvetica Light"/>
        </a:defRPr>
      </a:lvl8pPr>
      <a:lvl9pPr marL="2143125" indent="-238125" defTabSz="309245">
        <a:spcBef>
          <a:spcPts val="2215"/>
        </a:spcBef>
        <a:buSzPct val="75000"/>
        <a:buChar char="•"/>
        <a:defRPr sz="1950">
          <a:latin typeface="+mn-lt"/>
          <a:ea typeface="+mn-ea"/>
          <a:cs typeface="+mn-cs"/>
          <a:sym typeface="Helvetica Light"/>
        </a:defRPr>
      </a:lvl9pPr>
    </p:bodyStyle>
    <p:otherStyle>
      <a:lvl1pPr algn="ctr" defTabSz="309245">
        <a:defRPr sz="900">
          <a:solidFill>
            <a:schemeClr val="tx1"/>
          </a:solidFill>
          <a:latin typeface="+mn-lt"/>
          <a:ea typeface="+mn-ea"/>
          <a:cs typeface="+mn-cs"/>
          <a:sym typeface="Helvetica Light"/>
        </a:defRPr>
      </a:lvl1pPr>
      <a:lvl2pPr indent="85725" algn="ctr" defTabSz="309245">
        <a:defRPr sz="900">
          <a:solidFill>
            <a:schemeClr val="tx1"/>
          </a:solidFill>
          <a:latin typeface="+mn-lt"/>
          <a:ea typeface="+mn-ea"/>
          <a:cs typeface="+mn-cs"/>
          <a:sym typeface="Helvetica Light"/>
        </a:defRPr>
      </a:lvl2pPr>
      <a:lvl3pPr indent="171450" algn="ctr" defTabSz="309245">
        <a:defRPr sz="900">
          <a:solidFill>
            <a:schemeClr val="tx1"/>
          </a:solidFill>
          <a:latin typeface="+mn-lt"/>
          <a:ea typeface="+mn-ea"/>
          <a:cs typeface="+mn-cs"/>
          <a:sym typeface="Helvetica Light"/>
        </a:defRPr>
      </a:lvl3pPr>
      <a:lvl4pPr indent="257175" algn="ctr" defTabSz="309245">
        <a:defRPr sz="900">
          <a:solidFill>
            <a:schemeClr val="tx1"/>
          </a:solidFill>
          <a:latin typeface="+mn-lt"/>
          <a:ea typeface="+mn-ea"/>
          <a:cs typeface="+mn-cs"/>
          <a:sym typeface="Helvetica Light"/>
        </a:defRPr>
      </a:lvl4pPr>
      <a:lvl5pPr indent="342900" algn="ctr" defTabSz="309245">
        <a:defRPr sz="900">
          <a:solidFill>
            <a:schemeClr val="tx1"/>
          </a:solidFill>
          <a:latin typeface="+mn-lt"/>
          <a:ea typeface="+mn-ea"/>
          <a:cs typeface="+mn-cs"/>
          <a:sym typeface="Helvetica Light"/>
        </a:defRPr>
      </a:lvl5pPr>
      <a:lvl6pPr indent="428625" algn="ctr" defTabSz="309245">
        <a:defRPr sz="900">
          <a:solidFill>
            <a:schemeClr val="tx1"/>
          </a:solidFill>
          <a:latin typeface="+mn-lt"/>
          <a:ea typeface="+mn-ea"/>
          <a:cs typeface="+mn-cs"/>
          <a:sym typeface="Helvetica Light"/>
        </a:defRPr>
      </a:lvl6pPr>
      <a:lvl7pPr indent="514350" algn="ctr" defTabSz="309245">
        <a:defRPr sz="900">
          <a:solidFill>
            <a:schemeClr val="tx1"/>
          </a:solidFill>
          <a:latin typeface="+mn-lt"/>
          <a:ea typeface="+mn-ea"/>
          <a:cs typeface="+mn-cs"/>
          <a:sym typeface="Helvetica Light"/>
        </a:defRPr>
      </a:lvl7pPr>
      <a:lvl8pPr indent="600075" algn="ctr" defTabSz="309245">
        <a:defRPr sz="900">
          <a:solidFill>
            <a:schemeClr val="tx1"/>
          </a:solidFill>
          <a:latin typeface="+mn-lt"/>
          <a:ea typeface="+mn-ea"/>
          <a:cs typeface="+mn-cs"/>
          <a:sym typeface="Helvetica Light"/>
        </a:defRPr>
      </a:lvl8pPr>
      <a:lvl9pPr indent="685800" algn="ctr" defTabSz="309245">
        <a:defRPr sz="9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6.gif"/><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2.jpeg"/><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7.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p:nvSpPr>
        <p:spPr>
          <a:xfrm>
            <a:off x="1760538" y="1333500"/>
            <a:ext cx="3725862" cy="3001963"/>
          </a:xfrm>
          <a:custGeom>
            <a:avLst/>
            <a:gdLst>
              <a:gd name="connsiteX0" fmla="*/ 0 w 3726180"/>
              <a:gd name="connsiteY0" fmla="*/ 922020 h 3002280"/>
              <a:gd name="connsiteX1" fmla="*/ 2506980 w 3726180"/>
              <a:gd name="connsiteY1" fmla="*/ 3002280 h 3002280"/>
              <a:gd name="connsiteX2" fmla="*/ 3726180 w 3726180"/>
              <a:gd name="connsiteY2" fmla="*/ 0 h 3002280"/>
              <a:gd name="connsiteX3" fmla="*/ 0 w 3726180"/>
              <a:gd name="connsiteY3" fmla="*/ 922020 h 3002280"/>
            </a:gdLst>
            <a:ahLst/>
            <a:cxnLst>
              <a:cxn ang="0">
                <a:pos x="connsiteX0" y="connsiteY0"/>
              </a:cxn>
              <a:cxn ang="0">
                <a:pos x="connsiteX1" y="connsiteY1"/>
              </a:cxn>
              <a:cxn ang="0">
                <a:pos x="connsiteX2" y="connsiteY2"/>
              </a:cxn>
              <a:cxn ang="0">
                <a:pos x="connsiteX3" y="connsiteY3"/>
              </a:cxn>
            </a:cxnLst>
            <a:rect l="l" t="t" r="r" b="b"/>
            <a:pathLst>
              <a:path w="3726180" h="3002280">
                <a:moveTo>
                  <a:pt x="0" y="922020"/>
                </a:moveTo>
                <a:lnTo>
                  <a:pt x="2506980" y="3002280"/>
                </a:lnTo>
                <a:lnTo>
                  <a:pt x="3726180" y="0"/>
                </a:lnTo>
                <a:lnTo>
                  <a:pt x="0" y="922020"/>
                </a:lnTo>
                <a:close/>
              </a:path>
            </a:pathLst>
          </a:custGeom>
          <a:noFill/>
          <a:ln w="3175" cap="flat">
            <a:solidFill>
              <a:schemeClr val="bg1">
                <a:alpha val="35000"/>
              </a:schemeClr>
            </a:solid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sp>
        <p:nvSpPr>
          <p:cNvPr id="39" name="Shape 68"/>
          <p:cNvSpPr>
            <a:spLocks noChangeArrowheads="1"/>
          </p:cNvSpPr>
          <p:nvPr/>
        </p:nvSpPr>
        <p:spPr bwMode="auto">
          <a:xfrm rot="-602481">
            <a:off x="-11113" y="-1084263"/>
            <a:ext cx="7404101" cy="5484813"/>
          </a:xfrm>
          <a:custGeom>
            <a:avLst/>
            <a:gdLst>
              <a:gd name="T0" fmla="*/ 10800 w 21600"/>
              <a:gd name="T1" fmla="*/ 0 h 21600"/>
              <a:gd name="T2" fmla="*/ 21600 w 21600"/>
              <a:gd name="T3" fmla="*/ 21600 h 21600"/>
              <a:gd name="T4" fmla="*/ 0 w 21600"/>
              <a:gd name="T5" fmla="*/ 21600 h 21600"/>
              <a:gd name="T6" fmla="*/ 10800 w 21600"/>
              <a:gd name="T7" fmla="*/ 0 h 21600"/>
            </a:gdLst>
            <a:ahLst/>
            <a:cxnLst>
              <a:cxn ang="0">
                <a:pos x="T0" y="T1"/>
              </a:cxn>
              <a:cxn ang="0">
                <a:pos x="T2" y="T3"/>
              </a:cxn>
              <a:cxn ang="0">
                <a:pos x="T4" y="T5"/>
              </a:cxn>
              <a:cxn ang="0">
                <a:pos x="T6" y="T7"/>
              </a:cxn>
            </a:cxnLst>
            <a:rect l="0" t="0" r="r" b="b"/>
            <a:pathLst>
              <a:path w="21600" h="21600">
                <a:moveTo>
                  <a:pt x="10800" y="0"/>
                </a:moveTo>
                <a:lnTo>
                  <a:pt x="21600" y="21600"/>
                </a:lnTo>
                <a:lnTo>
                  <a:pt x="0" y="21600"/>
                </a:lnTo>
                <a:lnTo>
                  <a:pt x="10800" y="0"/>
                </a:lnTo>
                <a:close/>
              </a:path>
            </a:pathLst>
          </a:custGeom>
          <a:noFill/>
          <a:ln w="3175">
            <a:solidFill>
              <a:srgbClr val="FFFFFF">
                <a:alpha val="32941"/>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76" name="Shape 76"/>
          <p:cNvSpPr/>
          <p:nvPr/>
        </p:nvSpPr>
        <p:spPr>
          <a:xfrm>
            <a:off x="2176463" y="3371850"/>
            <a:ext cx="4287837" cy="327025"/>
          </a:xfrm>
          <a:prstGeom prst="rect">
            <a:avLst/>
          </a:prstGeom>
          <a:ln w="12700">
            <a:miter lim="400000"/>
          </a:ln>
        </p:spPr>
        <p:txBody>
          <a:bodyPr lIns="17145" rIns="17145">
            <a:spAutoFit/>
          </a:bodyPr>
          <a:lstStyle/>
          <a:p>
            <a:pPr defTabSz="342900" fontAlgn="auto">
              <a:lnSpc>
                <a:spcPct val="150000"/>
              </a:lnSpc>
              <a:spcBef>
                <a:spcPts val="0"/>
              </a:spcBef>
              <a:spcAft>
                <a:spcPts val="0"/>
              </a:spcAft>
              <a:buFontTx/>
              <a:buNone/>
              <a:defRPr sz="1800"/>
            </a:pPr>
            <a:r>
              <a:rPr lang="en-US" altLang="zh-CN" sz="340" kern="0" dirty="0">
                <a:solidFill>
                  <a:schemeClr val="bg1"/>
                </a:solidFill>
                <a:latin typeface="Arial"/>
                <a:ea typeface="Arial"/>
                <a:cs typeface="Arial"/>
                <a:sym typeface="Arial"/>
              </a:rPr>
              <a:t>This is a sample text. Insert your desired text here. Again. This is a dummy text. Enter your own text here. This is a sample text. Insert your desired text here. Again. This is a dummy text. Enter your own text here enter your own text here. This is a sample text. Insert your desired text here. This is a sample text. Insert your desired text here. Again. This is a dummy text. Enter your own text here. This is a sample text. Insert your desired text here. Again. This is a dummy text. Enter your own text here enter your own text here. </a:t>
            </a:r>
          </a:p>
        </p:txBody>
      </p:sp>
      <p:sp>
        <p:nvSpPr>
          <p:cNvPr id="63" name="Shape 68"/>
          <p:cNvSpPr>
            <a:spLocks noChangeArrowheads="1"/>
          </p:cNvSpPr>
          <p:nvPr/>
        </p:nvSpPr>
        <p:spPr bwMode="auto">
          <a:xfrm rot="-602481">
            <a:off x="-388938" y="-1430338"/>
            <a:ext cx="8102601" cy="6003926"/>
          </a:xfrm>
          <a:custGeom>
            <a:avLst/>
            <a:gdLst>
              <a:gd name="T0" fmla="*/ 10800 w 21600"/>
              <a:gd name="T1" fmla="*/ 0 h 21600"/>
              <a:gd name="T2" fmla="*/ 21600 w 21600"/>
              <a:gd name="T3" fmla="*/ 21600 h 21600"/>
              <a:gd name="T4" fmla="*/ 0 w 21600"/>
              <a:gd name="T5" fmla="*/ 21600 h 21600"/>
              <a:gd name="T6" fmla="*/ 10800 w 21600"/>
              <a:gd name="T7" fmla="*/ 0 h 21600"/>
            </a:gdLst>
            <a:ahLst/>
            <a:cxnLst>
              <a:cxn ang="0">
                <a:pos x="T0" y="T1"/>
              </a:cxn>
              <a:cxn ang="0">
                <a:pos x="T2" y="T3"/>
              </a:cxn>
              <a:cxn ang="0">
                <a:pos x="T4" y="T5"/>
              </a:cxn>
              <a:cxn ang="0">
                <a:pos x="T6" y="T7"/>
              </a:cxn>
            </a:cxnLst>
            <a:rect l="0" t="0" r="r" b="b"/>
            <a:pathLst>
              <a:path w="21600" h="21600">
                <a:moveTo>
                  <a:pt x="10800" y="0"/>
                </a:moveTo>
                <a:lnTo>
                  <a:pt x="21600" y="21600"/>
                </a:lnTo>
                <a:lnTo>
                  <a:pt x="0" y="21600"/>
                </a:lnTo>
                <a:lnTo>
                  <a:pt x="10800" y="0"/>
                </a:lnTo>
                <a:close/>
              </a:path>
            </a:pathLst>
          </a:custGeom>
          <a:noFill/>
          <a:ln w="3175">
            <a:solidFill>
              <a:srgbClr val="FFFFFF">
                <a:alpha val="20000"/>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64" name="Shape 68"/>
          <p:cNvSpPr>
            <a:spLocks noChangeArrowheads="1"/>
          </p:cNvSpPr>
          <p:nvPr/>
        </p:nvSpPr>
        <p:spPr bwMode="auto">
          <a:xfrm rot="-602481">
            <a:off x="-1101725" y="-2052638"/>
            <a:ext cx="9475788" cy="7019926"/>
          </a:xfrm>
          <a:custGeom>
            <a:avLst/>
            <a:gdLst>
              <a:gd name="T0" fmla="*/ 10800 w 21600"/>
              <a:gd name="T1" fmla="*/ 0 h 21600"/>
              <a:gd name="T2" fmla="*/ 21600 w 21600"/>
              <a:gd name="T3" fmla="*/ 21600 h 21600"/>
              <a:gd name="T4" fmla="*/ 0 w 21600"/>
              <a:gd name="T5" fmla="*/ 21600 h 21600"/>
              <a:gd name="T6" fmla="*/ 10800 w 21600"/>
              <a:gd name="T7" fmla="*/ 0 h 21600"/>
            </a:gdLst>
            <a:ahLst/>
            <a:cxnLst>
              <a:cxn ang="0">
                <a:pos x="T0" y="T1"/>
              </a:cxn>
              <a:cxn ang="0">
                <a:pos x="T2" y="T3"/>
              </a:cxn>
              <a:cxn ang="0">
                <a:pos x="T4" y="T5"/>
              </a:cxn>
              <a:cxn ang="0">
                <a:pos x="T6" y="T7"/>
              </a:cxn>
            </a:cxnLst>
            <a:rect l="0" t="0" r="r" b="b"/>
            <a:pathLst>
              <a:path w="21600" h="21600">
                <a:moveTo>
                  <a:pt x="10800" y="0"/>
                </a:moveTo>
                <a:lnTo>
                  <a:pt x="21600" y="21600"/>
                </a:lnTo>
                <a:lnTo>
                  <a:pt x="0" y="21600"/>
                </a:lnTo>
                <a:lnTo>
                  <a:pt x="10800" y="0"/>
                </a:lnTo>
                <a:close/>
              </a:path>
            </a:pathLst>
          </a:custGeom>
          <a:noFill/>
          <a:ln w="3175">
            <a:solidFill>
              <a:srgbClr val="FFFFFF">
                <a:alpha val="7059"/>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40" name="Shape 75"/>
          <p:cNvSpPr>
            <a:spLocks noChangeArrowheads="1"/>
          </p:cNvSpPr>
          <p:nvPr/>
        </p:nvSpPr>
        <p:spPr bwMode="auto">
          <a:xfrm>
            <a:off x="1868535" y="2747613"/>
            <a:ext cx="5406929" cy="54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pPr>
              <a:lnSpc>
                <a:spcPct val="80000"/>
              </a:lnSpc>
            </a:pPr>
            <a:r>
              <a:rPr lang="zh-CN" altLang="en-US" sz="4400" dirty="0">
                <a:solidFill>
                  <a:schemeClr val="bg1"/>
                </a:solidFill>
                <a:latin typeface="Impact" pitchFamily="34" charset="0"/>
                <a:ea typeface="헤드라인A"/>
                <a:cs typeface="헤드라인A"/>
                <a:sym typeface="헤드라인A"/>
              </a:rPr>
              <a:t>人工智能 与 游戏开发</a:t>
            </a:r>
            <a:endParaRPr lang="zh-CN" altLang="zh-CN" sz="4400" dirty="0">
              <a:solidFill>
                <a:schemeClr val="bg1"/>
              </a:solidFill>
              <a:latin typeface="Impact" pitchFamily="34" charset="0"/>
              <a:ea typeface="헤드라인A"/>
              <a:cs typeface="헤드라인A"/>
              <a:sym typeface="헤드라인A"/>
            </a:endParaRPr>
          </a:p>
        </p:txBody>
      </p:sp>
      <p:sp>
        <p:nvSpPr>
          <p:cNvPr id="4" name="任意多边形 3"/>
          <p:cNvSpPr/>
          <p:nvPr/>
        </p:nvSpPr>
        <p:spPr>
          <a:xfrm flipV="1">
            <a:off x="1868535" y="3221576"/>
            <a:ext cx="5318328" cy="67722"/>
          </a:xfrm>
          <a:custGeom>
            <a:avLst/>
            <a:gdLst>
              <a:gd name="connsiteX0" fmla="*/ 0 w 4404360"/>
              <a:gd name="connsiteY0" fmla="*/ 0 h 0"/>
              <a:gd name="connsiteX1" fmla="*/ 4404360 w 4404360"/>
              <a:gd name="connsiteY1" fmla="*/ 0 h 0"/>
            </a:gdLst>
            <a:ahLst/>
            <a:cxnLst>
              <a:cxn ang="0">
                <a:pos x="connsiteX0" y="connsiteY0"/>
              </a:cxn>
              <a:cxn ang="0">
                <a:pos x="connsiteX1" y="connsiteY1"/>
              </a:cxn>
            </a:cxnLst>
            <a:rect l="l" t="t" r="r" b="b"/>
            <a:pathLst>
              <a:path w="4404360">
                <a:moveTo>
                  <a:pt x="0" y="0"/>
                </a:moveTo>
                <a:lnTo>
                  <a:pt x="4404360" y="0"/>
                </a:lnTo>
              </a:path>
            </a:pathLst>
          </a:custGeom>
          <a:noFill/>
          <a:ln w="28575" cap="flat">
            <a:solidFill>
              <a:schemeClr val="bg1"/>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spcFirstLastPara="1" lIns="91439" tIns="45719" rIns="91439" bIns="45719" spcCol="38100"/>
          <a:lstStyle/>
          <a:p>
            <a:pPr defTabSz="914400" fontAlgn="auto" latinLnBrk="1" hangingPunct="0">
              <a:spcBef>
                <a:spcPts val="0"/>
              </a:spcBef>
              <a:spcAft>
                <a:spcPts val="0"/>
              </a:spcAft>
              <a:buFontTx/>
              <a:buNone/>
              <a:defRPr/>
            </a:pPr>
            <a:endParaRPr lang="zh-CN" altLang="en-US" kern="0">
              <a:solidFill>
                <a:srgbClr val="000000"/>
              </a:solidFill>
              <a:latin typeface="+mn-lt"/>
              <a:ea typeface="+mn-ea"/>
              <a:cs typeface="+mn-cs"/>
            </a:endParaRPr>
          </a:p>
        </p:txBody>
      </p:sp>
      <p:sp>
        <p:nvSpPr>
          <p:cNvPr id="5" name="文本框 4"/>
          <p:cNvSpPr txBox="1"/>
          <p:nvPr/>
        </p:nvSpPr>
        <p:spPr>
          <a:xfrm>
            <a:off x="1475940" y="946276"/>
            <a:ext cx="6091411" cy="187230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50800" tIns="50800" rIns="50800" bIns="50800" spcCol="38100" anchor="ctr">
            <a:spAutoFit/>
          </a:bodyPr>
          <a:lstStyle/>
          <a:p>
            <a:pPr defTabSz="825500" fontAlgn="auto" latinLnBrk="1" hangingPunct="0">
              <a:spcBef>
                <a:spcPts val="0"/>
              </a:spcBef>
              <a:spcAft>
                <a:spcPts val="0"/>
              </a:spcAft>
              <a:buFontTx/>
              <a:buNone/>
              <a:defRPr/>
            </a:pPr>
            <a:r>
              <a:rPr lang="en-US" altLang="zh-CN" sz="11500" kern="0" dirty="0">
                <a:solidFill>
                  <a:schemeClr val="bg1"/>
                </a:solidFill>
                <a:latin typeface="Impact" pitchFamily="34" charset="0"/>
                <a:ea typeface="微软雅黑" pitchFamily="34" charset="-122"/>
                <a:cs typeface="+mn-cs"/>
              </a:rPr>
              <a:t>AI &amp; Game</a:t>
            </a:r>
            <a:endParaRPr lang="zh-CN" altLang="en-US" sz="11500" kern="0" dirty="0">
              <a:solidFill>
                <a:schemeClr val="bg1"/>
              </a:solidFill>
              <a:latin typeface="Impact" pitchFamily="34" charset="0"/>
              <a:ea typeface="微软雅黑" pitchFamily="34" charset="-122"/>
              <a:cs typeface="+mn-cs"/>
            </a:endParaRPr>
          </a:p>
        </p:txBody>
      </p:sp>
      <p:sp>
        <p:nvSpPr>
          <p:cNvPr id="8" name="椭圆 7"/>
          <p:cNvSpPr/>
          <p:nvPr/>
        </p:nvSpPr>
        <p:spPr>
          <a:xfrm>
            <a:off x="5464175" y="1309688"/>
            <a:ext cx="60325" cy="60325"/>
          </a:xfrm>
          <a:prstGeom prst="ellipse">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sp>
        <p:nvSpPr>
          <p:cNvPr id="44" name="椭圆 43"/>
          <p:cNvSpPr/>
          <p:nvPr/>
        </p:nvSpPr>
        <p:spPr>
          <a:xfrm>
            <a:off x="1722438" y="2230438"/>
            <a:ext cx="60325" cy="61912"/>
          </a:xfrm>
          <a:prstGeom prst="ellipse">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sp>
        <p:nvSpPr>
          <p:cNvPr id="45" name="椭圆 44"/>
          <p:cNvSpPr/>
          <p:nvPr/>
        </p:nvSpPr>
        <p:spPr>
          <a:xfrm>
            <a:off x="4235450" y="4298950"/>
            <a:ext cx="61913" cy="60325"/>
          </a:xfrm>
          <a:prstGeom prst="ellipse">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1500" fill="hold"/>
                                        <p:tgtEl>
                                          <p:spTgt spid="39"/>
                                        </p:tgtEl>
                                        <p:attrNameLst>
                                          <p:attrName>ppt_w</p:attrName>
                                        </p:attrNameLst>
                                      </p:cBhvr>
                                      <p:tavLst>
                                        <p:tav tm="0">
                                          <p:val>
                                            <p:fltVal val="0"/>
                                          </p:val>
                                        </p:tav>
                                        <p:tav tm="100000">
                                          <p:val>
                                            <p:strVal val="#ppt_w"/>
                                          </p:val>
                                        </p:tav>
                                      </p:tavLst>
                                    </p:anim>
                                    <p:anim calcmode="lin" valueType="num">
                                      <p:cBhvr>
                                        <p:cTn id="8" dur="1500" fill="hold"/>
                                        <p:tgtEl>
                                          <p:spTgt spid="39"/>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200"/>
                                  </p:stCondLst>
                                  <p:childTnLst>
                                    <p:set>
                                      <p:cBhvr>
                                        <p:cTn id="10" dur="1" fill="hold">
                                          <p:stCondLst>
                                            <p:cond delay="0"/>
                                          </p:stCondLst>
                                        </p:cTn>
                                        <p:tgtEl>
                                          <p:spTgt spid="63"/>
                                        </p:tgtEl>
                                        <p:attrNameLst>
                                          <p:attrName>style.visibility</p:attrName>
                                        </p:attrNameLst>
                                      </p:cBhvr>
                                      <p:to>
                                        <p:strVal val="visible"/>
                                      </p:to>
                                    </p:set>
                                    <p:anim calcmode="lin" valueType="num">
                                      <p:cBhvr>
                                        <p:cTn id="11" dur="1500" fill="hold"/>
                                        <p:tgtEl>
                                          <p:spTgt spid="63"/>
                                        </p:tgtEl>
                                        <p:attrNameLst>
                                          <p:attrName>ppt_w</p:attrName>
                                        </p:attrNameLst>
                                      </p:cBhvr>
                                      <p:tavLst>
                                        <p:tav tm="0">
                                          <p:val>
                                            <p:fltVal val="0"/>
                                          </p:val>
                                        </p:tav>
                                        <p:tav tm="100000">
                                          <p:val>
                                            <p:strVal val="#ppt_w"/>
                                          </p:val>
                                        </p:tav>
                                      </p:tavLst>
                                    </p:anim>
                                    <p:anim calcmode="lin" valueType="num">
                                      <p:cBhvr>
                                        <p:cTn id="12" dur="1500" fill="hold"/>
                                        <p:tgtEl>
                                          <p:spTgt spid="63"/>
                                        </p:tgtEl>
                                        <p:attrNameLst>
                                          <p:attrName>ppt_h</p:attrName>
                                        </p:attrNameLst>
                                      </p:cBhvr>
                                      <p:tavLst>
                                        <p:tav tm="0">
                                          <p:val>
                                            <p:strVal val="#ppt_h"/>
                                          </p:val>
                                        </p:tav>
                                        <p:tav tm="100000">
                                          <p:val>
                                            <p:strVal val="#ppt_h"/>
                                          </p:val>
                                        </p:tav>
                                      </p:tavLst>
                                    </p:anim>
                                  </p:childTnLst>
                                </p:cTn>
                              </p:par>
                              <p:par>
                                <p:cTn id="13" presetID="17" presetClass="entr" presetSubtype="10" fill="hold" nodeType="withEffect">
                                  <p:stCondLst>
                                    <p:cond delay="400"/>
                                  </p:stCondLst>
                                  <p:childTnLst>
                                    <p:set>
                                      <p:cBhvr>
                                        <p:cTn id="14" dur="1" fill="hold">
                                          <p:stCondLst>
                                            <p:cond delay="0"/>
                                          </p:stCondLst>
                                        </p:cTn>
                                        <p:tgtEl>
                                          <p:spTgt spid="64"/>
                                        </p:tgtEl>
                                        <p:attrNameLst>
                                          <p:attrName>style.visibility</p:attrName>
                                        </p:attrNameLst>
                                      </p:cBhvr>
                                      <p:to>
                                        <p:strVal val="visible"/>
                                      </p:to>
                                    </p:set>
                                    <p:anim calcmode="lin" valueType="num">
                                      <p:cBhvr>
                                        <p:cTn id="15" dur="1500" fill="hold"/>
                                        <p:tgtEl>
                                          <p:spTgt spid="64"/>
                                        </p:tgtEl>
                                        <p:attrNameLst>
                                          <p:attrName>ppt_w</p:attrName>
                                        </p:attrNameLst>
                                      </p:cBhvr>
                                      <p:tavLst>
                                        <p:tav tm="0">
                                          <p:val>
                                            <p:fltVal val="0"/>
                                          </p:val>
                                        </p:tav>
                                        <p:tav tm="100000">
                                          <p:val>
                                            <p:strVal val="#ppt_w"/>
                                          </p:val>
                                        </p:tav>
                                      </p:tavLst>
                                    </p:anim>
                                    <p:anim calcmode="lin" valueType="num">
                                      <p:cBhvr>
                                        <p:cTn id="16" dur="1500" fill="hold"/>
                                        <p:tgtEl>
                                          <p:spTgt spid="64"/>
                                        </p:tgtEl>
                                        <p:attrNameLst>
                                          <p:attrName>ppt_h</p:attrName>
                                        </p:attrNameLst>
                                      </p:cBhvr>
                                      <p:tavLst>
                                        <p:tav tm="0">
                                          <p:val>
                                            <p:strVal val="#ppt_h"/>
                                          </p:val>
                                        </p:tav>
                                        <p:tav tm="100000">
                                          <p:val>
                                            <p:strVal val="#ppt_h"/>
                                          </p:val>
                                        </p:tav>
                                      </p:tavLst>
                                    </p:anim>
                                  </p:childTnLst>
                                </p:cTn>
                              </p:par>
                              <p:par>
                                <p:cTn id="17" presetID="53" presetClass="entr" presetSubtype="16" fill="hold" nodeType="withEffect">
                                  <p:stCondLst>
                                    <p:cond delay="700"/>
                                  </p:stCondLst>
                                  <p:childTnLst>
                                    <p:set>
                                      <p:cBhvr>
                                        <p:cTn id="18" dur="1" fill="hold">
                                          <p:stCondLst>
                                            <p:cond delay="0"/>
                                          </p:stCondLst>
                                        </p:cTn>
                                        <p:tgtEl>
                                          <p:spTgt spid="7"/>
                                        </p:tgtEl>
                                        <p:attrNameLst>
                                          <p:attrName>style.visibility</p:attrName>
                                        </p:attrNameLst>
                                      </p:cBhvr>
                                      <p:to>
                                        <p:strVal val="visible"/>
                                      </p:to>
                                    </p:set>
                                    <p:anim calcmode="lin" valueType="num">
                                      <p:cBhvr>
                                        <p:cTn id="19" dur="1500" fill="hold"/>
                                        <p:tgtEl>
                                          <p:spTgt spid="7"/>
                                        </p:tgtEl>
                                        <p:attrNameLst>
                                          <p:attrName>ppt_w</p:attrName>
                                        </p:attrNameLst>
                                      </p:cBhvr>
                                      <p:tavLst>
                                        <p:tav tm="0">
                                          <p:val>
                                            <p:fltVal val="0"/>
                                          </p:val>
                                        </p:tav>
                                        <p:tav tm="100000">
                                          <p:val>
                                            <p:strVal val="#ppt_w"/>
                                          </p:val>
                                        </p:tav>
                                      </p:tavLst>
                                    </p:anim>
                                    <p:anim calcmode="lin" valueType="num">
                                      <p:cBhvr>
                                        <p:cTn id="20" dur="1500" fill="hold"/>
                                        <p:tgtEl>
                                          <p:spTgt spid="7"/>
                                        </p:tgtEl>
                                        <p:attrNameLst>
                                          <p:attrName>ppt_h</p:attrName>
                                        </p:attrNameLst>
                                      </p:cBhvr>
                                      <p:tavLst>
                                        <p:tav tm="0">
                                          <p:val>
                                            <p:fltVal val="0"/>
                                          </p:val>
                                        </p:tav>
                                        <p:tav tm="100000">
                                          <p:val>
                                            <p:strVal val="#ppt_h"/>
                                          </p:val>
                                        </p:tav>
                                      </p:tavLst>
                                    </p:anim>
                                    <p:animEffect transition="in" filter="fade">
                                      <p:cBhvr>
                                        <p:cTn id="21" dur="1500"/>
                                        <p:tgtEl>
                                          <p:spTgt spid="7"/>
                                        </p:tgtEl>
                                      </p:cBhvr>
                                    </p:animEffect>
                                  </p:childTnLst>
                                </p:cTn>
                              </p:par>
                              <p:par>
                                <p:cTn id="22" presetID="53" presetClass="entr" presetSubtype="16" fill="hold" grpId="0" nodeType="withEffect">
                                  <p:stCondLst>
                                    <p:cond delay="1500"/>
                                  </p:stCondLst>
                                  <p:childTnLst>
                                    <p:set>
                                      <p:cBhvr>
                                        <p:cTn id="23" dur="1" fill="hold">
                                          <p:stCondLst>
                                            <p:cond delay="0"/>
                                          </p:stCondLst>
                                        </p:cTn>
                                        <p:tgtEl>
                                          <p:spTgt spid="5"/>
                                        </p:tgtEl>
                                        <p:attrNameLst>
                                          <p:attrName>style.visibility</p:attrName>
                                        </p:attrNameLst>
                                      </p:cBhvr>
                                      <p:to>
                                        <p:strVal val="visible"/>
                                      </p:to>
                                    </p:set>
                                    <p:anim calcmode="lin" valueType="num">
                                      <p:cBhvr>
                                        <p:cTn id="24" dur="750" fill="hold"/>
                                        <p:tgtEl>
                                          <p:spTgt spid="5"/>
                                        </p:tgtEl>
                                        <p:attrNameLst>
                                          <p:attrName>ppt_w</p:attrName>
                                        </p:attrNameLst>
                                      </p:cBhvr>
                                      <p:tavLst>
                                        <p:tav tm="0">
                                          <p:val>
                                            <p:fltVal val="0"/>
                                          </p:val>
                                        </p:tav>
                                        <p:tav tm="100000">
                                          <p:val>
                                            <p:strVal val="#ppt_w"/>
                                          </p:val>
                                        </p:tav>
                                      </p:tavLst>
                                    </p:anim>
                                    <p:anim calcmode="lin" valueType="num">
                                      <p:cBhvr>
                                        <p:cTn id="25" dur="750" fill="hold"/>
                                        <p:tgtEl>
                                          <p:spTgt spid="5"/>
                                        </p:tgtEl>
                                        <p:attrNameLst>
                                          <p:attrName>ppt_h</p:attrName>
                                        </p:attrNameLst>
                                      </p:cBhvr>
                                      <p:tavLst>
                                        <p:tav tm="0">
                                          <p:val>
                                            <p:fltVal val="0"/>
                                          </p:val>
                                        </p:tav>
                                        <p:tav tm="100000">
                                          <p:val>
                                            <p:strVal val="#ppt_h"/>
                                          </p:val>
                                        </p:tav>
                                      </p:tavLst>
                                    </p:anim>
                                    <p:animEffect transition="in" filter="fade">
                                      <p:cBhvr>
                                        <p:cTn id="26" dur="750"/>
                                        <p:tgtEl>
                                          <p:spTgt spid="5"/>
                                        </p:tgtEl>
                                      </p:cBhvr>
                                    </p:animEffect>
                                  </p:childTnLst>
                                </p:cTn>
                              </p:par>
                              <p:par>
                                <p:cTn id="27" presetID="25" presetClass="entr" presetSubtype="0" fill="hold" grpId="0" nodeType="withEffect">
                                  <p:stCondLst>
                                    <p:cond delay="1600"/>
                                  </p:stCondLst>
                                  <p:childTnLst>
                                    <p:set>
                                      <p:cBhvr>
                                        <p:cTn id="28" dur="1" fill="hold">
                                          <p:stCondLst>
                                            <p:cond delay="0"/>
                                          </p:stCondLst>
                                        </p:cTn>
                                        <p:tgtEl>
                                          <p:spTgt spid="44"/>
                                        </p:tgtEl>
                                        <p:attrNameLst>
                                          <p:attrName>style.visibility</p:attrName>
                                        </p:attrNameLst>
                                      </p:cBhvr>
                                      <p:to>
                                        <p:strVal val="visible"/>
                                      </p:to>
                                    </p:set>
                                    <p:anim calcmode="lin" valueType="num">
                                      <p:cBhvr>
                                        <p:cTn id="29" dur="375" decel="50000" fill="hold">
                                          <p:stCondLst>
                                            <p:cond delay="0"/>
                                          </p:stCondLst>
                                        </p:cTn>
                                        <p:tgtEl>
                                          <p:spTgt spid="44"/>
                                        </p:tgtEl>
                                        <p:attrNameLst>
                                          <p:attrName>style.rotation</p:attrName>
                                        </p:attrNameLst>
                                      </p:cBhvr>
                                      <p:tavLst>
                                        <p:tav tm="0">
                                          <p:val>
                                            <p:fltVal val="-90"/>
                                          </p:val>
                                        </p:tav>
                                        <p:tav tm="100000">
                                          <p:val>
                                            <p:fltVal val="0"/>
                                          </p:val>
                                        </p:tav>
                                      </p:tavLst>
                                    </p:anim>
                                    <p:anim calcmode="lin" valueType="num">
                                      <p:cBhvr>
                                        <p:cTn id="30" dur="375" decel="50000" fill="hold">
                                          <p:stCondLst>
                                            <p:cond delay="0"/>
                                          </p:stCondLst>
                                        </p:cTn>
                                        <p:tgtEl>
                                          <p:spTgt spid="44"/>
                                        </p:tgtEl>
                                        <p:attrNameLst>
                                          <p:attrName>ppt_w</p:attrName>
                                        </p:attrNameLst>
                                      </p:cBhvr>
                                      <p:tavLst>
                                        <p:tav tm="0">
                                          <p:val>
                                            <p:strVal val="#ppt_w"/>
                                          </p:val>
                                        </p:tav>
                                        <p:tav tm="100000">
                                          <p:val>
                                            <p:strVal val="#ppt_w*.05"/>
                                          </p:val>
                                        </p:tav>
                                      </p:tavLst>
                                    </p:anim>
                                    <p:anim calcmode="lin" valueType="num">
                                      <p:cBhvr>
                                        <p:cTn id="31" dur="375" accel="50000" fill="hold">
                                          <p:stCondLst>
                                            <p:cond delay="375"/>
                                          </p:stCondLst>
                                        </p:cTn>
                                        <p:tgtEl>
                                          <p:spTgt spid="44"/>
                                        </p:tgtEl>
                                        <p:attrNameLst>
                                          <p:attrName>ppt_w</p:attrName>
                                        </p:attrNameLst>
                                      </p:cBhvr>
                                      <p:tavLst>
                                        <p:tav tm="0">
                                          <p:val>
                                            <p:strVal val="#ppt_w*.05"/>
                                          </p:val>
                                        </p:tav>
                                        <p:tav tm="100000">
                                          <p:val>
                                            <p:strVal val="#ppt_w"/>
                                          </p:val>
                                        </p:tav>
                                      </p:tavLst>
                                    </p:anim>
                                    <p:anim calcmode="lin" valueType="num">
                                      <p:cBhvr>
                                        <p:cTn id="32" dur="750" fill="hold"/>
                                        <p:tgtEl>
                                          <p:spTgt spid="44"/>
                                        </p:tgtEl>
                                        <p:attrNameLst>
                                          <p:attrName>ppt_h</p:attrName>
                                        </p:attrNameLst>
                                      </p:cBhvr>
                                      <p:tavLst>
                                        <p:tav tm="0">
                                          <p:val>
                                            <p:strVal val="#ppt_h"/>
                                          </p:val>
                                        </p:tav>
                                        <p:tav tm="100000">
                                          <p:val>
                                            <p:strVal val="#ppt_h"/>
                                          </p:val>
                                        </p:tav>
                                      </p:tavLst>
                                    </p:anim>
                                    <p:anim calcmode="lin" valueType="num">
                                      <p:cBhvr>
                                        <p:cTn id="33" dur="375" decel="50000" fill="hold">
                                          <p:stCondLst>
                                            <p:cond delay="0"/>
                                          </p:stCondLst>
                                        </p:cTn>
                                        <p:tgtEl>
                                          <p:spTgt spid="44"/>
                                        </p:tgtEl>
                                        <p:attrNameLst>
                                          <p:attrName>ppt_x</p:attrName>
                                        </p:attrNameLst>
                                      </p:cBhvr>
                                      <p:tavLst>
                                        <p:tav tm="0">
                                          <p:val>
                                            <p:strVal val="#ppt_x+.4"/>
                                          </p:val>
                                        </p:tav>
                                        <p:tav tm="100000">
                                          <p:val>
                                            <p:strVal val="#ppt_x"/>
                                          </p:val>
                                        </p:tav>
                                      </p:tavLst>
                                    </p:anim>
                                    <p:anim calcmode="lin" valueType="num">
                                      <p:cBhvr>
                                        <p:cTn id="34" dur="375" decel="50000" fill="hold">
                                          <p:stCondLst>
                                            <p:cond delay="0"/>
                                          </p:stCondLst>
                                        </p:cTn>
                                        <p:tgtEl>
                                          <p:spTgt spid="44"/>
                                        </p:tgtEl>
                                        <p:attrNameLst>
                                          <p:attrName>ppt_y</p:attrName>
                                        </p:attrNameLst>
                                      </p:cBhvr>
                                      <p:tavLst>
                                        <p:tav tm="0">
                                          <p:val>
                                            <p:strVal val="#ppt_y-.2"/>
                                          </p:val>
                                        </p:tav>
                                        <p:tav tm="100000">
                                          <p:val>
                                            <p:strVal val="#ppt_y+.1"/>
                                          </p:val>
                                        </p:tav>
                                      </p:tavLst>
                                    </p:anim>
                                    <p:anim calcmode="lin" valueType="num">
                                      <p:cBhvr>
                                        <p:cTn id="35" dur="375" accel="50000" fill="hold">
                                          <p:stCondLst>
                                            <p:cond delay="375"/>
                                          </p:stCondLst>
                                        </p:cTn>
                                        <p:tgtEl>
                                          <p:spTgt spid="44"/>
                                        </p:tgtEl>
                                        <p:attrNameLst>
                                          <p:attrName>ppt_y</p:attrName>
                                        </p:attrNameLst>
                                      </p:cBhvr>
                                      <p:tavLst>
                                        <p:tav tm="0">
                                          <p:val>
                                            <p:strVal val="#ppt_y+.1"/>
                                          </p:val>
                                        </p:tav>
                                        <p:tav tm="100000">
                                          <p:val>
                                            <p:strVal val="#ppt_y"/>
                                          </p:val>
                                        </p:tav>
                                      </p:tavLst>
                                    </p:anim>
                                    <p:animEffect transition="in" filter="fade">
                                      <p:cBhvr>
                                        <p:cTn id="36" dur="750" decel="50000">
                                          <p:stCondLst>
                                            <p:cond delay="0"/>
                                          </p:stCondLst>
                                        </p:cTn>
                                        <p:tgtEl>
                                          <p:spTgt spid="44"/>
                                        </p:tgtEl>
                                      </p:cBhvr>
                                    </p:animEffect>
                                  </p:childTnLst>
                                </p:cTn>
                              </p:par>
                              <p:par>
                                <p:cTn id="37" presetID="25" presetClass="entr" presetSubtype="0" fill="hold" grpId="0" nodeType="withEffect">
                                  <p:stCondLst>
                                    <p:cond delay="1900"/>
                                  </p:stCondLst>
                                  <p:childTnLst>
                                    <p:set>
                                      <p:cBhvr>
                                        <p:cTn id="38" dur="1" fill="hold">
                                          <p:stCondLst>
                                            <p:cond delay="0"/>
                                          </p:stCondLst>
                                        </p:cTn>
                                        <p:tgtEl>
                                          <p:spTgt spid="8"/>
                                        </p:tgtEl>
                                        <p:attrNameLst>
                                          <p:attrName>style.visibility</p:attrName>
                                        </p:attrNameLst>
                                      </p:cBhvr>
                                      <p:to>
                                        <p:strVal val="visible"/>
                                      </p:to>
                                    </p:set>
                                    <p:anim calcmode="lin" valueType="num">
                                      <p:cBhvr>
                                        <p:cTn id="39" dur="375"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40" dur="375"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41" dur="375" accel="50000" fill="hold">
                                          <p:stCondLst>
                                            <p:cond delay="375"/>
                                          </p:stCondLst>
                                        </p:cTn>
                                        <p:tgtEl>
                                          <p:spTgt spid="8"/>
                                        </p:tgtEl>
                                        <p:attrNameLst>
                                          <p:attrName>ppt_w</p:attrName>
                                        </p:attrNameLst>
                                      </p:cBhvr>
                                      <p:tavLst>
                                        <p:tav tm="0">
                                          <p:val>
                                            <p:strVal val="#ppt_w*.05"/>
                                          </p:val>
                                        </p:tav>
                                        <p:tav tm="100000">
                                          <p:val>
                                            <p:strVal val="#ppt_w"/>
                                          </p:val>
                                        </p:tav>
                                      </p:tavLst>
                                    </p:anim>
                                    <p:anim calcmode="lin" valueType="num">
                                      <p:cBhvr>
                                        <p:cTn id="42" dur="750" fill="hold"/>
                                        <p:tgtEl>
                                          <p:spTgt spid="8"/>
                                        </p:tgtEl>
                                        <p:attrNameLst>
                                          <p:attrName>ppt_h</p:attrName>
                                        </p:attrNameLst>
                                      </p:cBhvr>
                                      <p:tavLst>
                                        <p:tav tm="0">
                                          <p:val>
                                            <p:strVal val="#ppt_h"/>
                                          </p:val>
                                        </p:tav>
                                        <p:tav tm="100000">
                                          <p:val>
                                            <p:strVal val="#ppt_h"/>
                                          </p:val>
                                        </p:tav>
                                      </p:tavLst>
                                    </p:anim>
                                    <p:anim calcmode="lin" valueType="num">
                                      <p:cBhvr>
                                        <p:cTn id="43" dur="375"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44" dur="375"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45" dur="375" accel="50000" fill="hold">
                                          <p:stCondLst>
                                            <p:cond delay="375"/>
                                          </p:stCondLst>
                                        </p:cTn>
                                        <p:tgtEl>
                                          <p:spTgt spid="8"/>
                                        </p:tgtEl>
                                        <p:attrNameLst>
                                          <p:attrName>ppt_y</p:attrName>
                                        </p:attrNameLst>
                                      </p:cBhvr>
                                      <p:tavLst>
                                        <p:tav tm="0">
                                          <p:val>
                                            <p:strVal val="#ppt_y+.1"/>
                                          </p:val>
                                        </p:tav>
                                        <p:tav tm="100000">
                                          <p:val>
                                            <p:strVal val="#ppt_y"/>
                                          </p:val>
                                        </p:tav>
                                      </p:tavLst>
                                    </p:anim>
                                    <p:animEffect transition="in" filter="fade">
                                      <p:cBhvr>
                                        <p:cTn id="46" dur="750" decel="50000">
                                          <p:stCondLst>
                                            <p:cond delay="0"/>
                                          </p:stCondLst>
                                        </p:cTn>
                                        <p:tgtEl>
                                          <p:spTgt spid="8"/>
                                        </p:tgtEl>
                                      </p:cBhvr>
                                    </p:animEffect>
                                  </p:childTnLst>
                                </p:cTn>
                              </p:par>
                              <p:par>
                                <p:cTn id="47" presetID="25" presetClass="entr" presetSubtype="0" fill="hold" grpId="0" nodeType="withEffect">
                                  <p:stCondLst>
                                    <p:cond delay="2100"/>
                                  </p:stCondLst>
                                  <p:childTnLst>
                                    <p:set>
                                      <p:cBhvr>
                                        <p:cTn id="48" dur="1" fill="hold">
                                          <p:stCondLst>
                                            <p:cond delay="0"/>
                                          </p:stCondLst>
                                        </p:cTn>
                                        <p:tgtEl>
                                          <p:spTgt spid="45"/>
                                        </p:tgtEl>
                                        <p:attrNameLst>
                                          <p:attrName>style.visibility</p:attrName>
                                        </p:attrNameLst>
                                      </p:cBhvr>
                                      <p:to>
                                        <p:strVal val="visible"/>
                                      </p:to>
                                    </p:set>
                                    <p:anim calcmode="lin" valueType="num">
                                      <p:cBhvr>
                                        <p:cTn id="49" dur="375" decel="50000" fill="hold">
                                          <p:stCondLst>
                                            <p:cond delay="0"/>
                                          </p:stCondLst>
                                        </p:cTn>
                                        <p:tgtEl>
                                          <p:spTgt spid="45"/>
                                        </p:tgtEl>
                                        <p:attrNameLst>
                                          <p:attrName>style.rotation</p:attrName>
                                        </p:attrNameLst>
                                      </p:cBhvr>
                                      <p:tavLst>
                                        <p:tav tm="0">
                                          <p:val>
                                            <p:fltVal val="-90"/>
                                          </p:val>
                                        </p:tav>
                                        <p:tav tm="100000">
                                          <p:val>
                                            <p:fltVal val="0"/>
                                          </p:val>
                                        </p:tav>
                                      </p:tavLst>
                                    </p:anim>
                                    <p:anim calcmode="lin" valueType="num">
                                      <p:cBhvr>
                                        <p:cTn id="50" dur="375" decel="50000" fill="hold">
                                          <p:stCondLst>
                                            <p:cond delay="0"/>
                                          </p:stCondLst>
                                        </p:cTn>
                                        <p:tgtEl>
                                          <p:spTgt spid="45"/>
                                        </p:tgtEl>
                                        <p:attrNameLst>
                                          <p:attrName>ppt_w</p:attrName>
                                        </p:attrNameLst>
                                      </p:cBhvr>
                                      <p:tavLst>
                                        <p:tav tm="0">
                                          <p:val>
                                            <p:strVal val="#ppt_w"/>
                                          </p:val>
                                        </p:tav>
                                        <p:tav tm="100000">
                                          <p:val>
                                            <p:strVal val="#ppt_w*.05"/>
                                          </p:val>
                                        </p:tav>
                                      </p:tavLst>
                                    </p:anim>
                                    <p:anim calcmode="lin" valueType="num">
                                      <p:cBhvr>
                                        <p:cTn id="51" dur="375" accel="50000" fill="hold">
                                          <p:stCondLst>
                                            <p:cond delay="375"/>
                                          </p:stCondLst>
                                        </p:cTn>
                                        <p:tgtEl>
                                          <p:spTgt spid="45"/>
                                        </p:tgtEl>
                                        <p:attrNameLst>
                                          <p:attrName>ppt_w</p:attrName>
                                        </p:attrNameLst>
                                      </p:cBhvr>
                                      <p:tavLst>
                                        <p:tav tm="0">
                                          <p:val>
                                            <p:strVal val="#ppt_w*.05"/>
                                          </p:val>
                                        </p:tav>
                                        <p:tav tm="100000">
                                          <p:val>
                                            <p:strVal val="#ppt_w"/>
                                          </p:val>
                                        </p:tav>
                                      </p:tavLst>
                                    </p:anim>
                                    <p:anim calcmode="lin" valueType="num">
                                      <p:cBhvr>
                                        <p:cTn id="52" dur="750" fill="hold"/>
                                        <p:tgtEl>
                                          <p:spTgt spid="45"/>
                                        </p:tgtEl>
                                        <p:attrNameLst>
                                          <p:attrName>ppt_h</p:attrName>
                                        </p:attrNameLst>
                                      </p:cBhvr>
                                      <p:tavLst>
                                        <p:tav tm="0">
                                          <p:val>
                                            <p:strVal val="#ppt_h"/>
                                          </p:val>
                                        </p:tav>
                                        <p:tav tm="100000">
                                          <p:val>
                                            <p:strVal val="#ppt_h"/>
                                          </p:val>
                                        </p:tav>
                                      </p:tavLst>
                                    </p:anim>
                                    <p:anim calcmode="lin" valueType="num">
                                      <p:cBhvr>
                                        <p:cTn id="53" dur="375" decel="50000" fill="hold">
                                          <p:stCondLst>
                                            <p:cond delay="0"/>
                                          </p:stCondLst>
                                        </p:cTn>
                                        <p:tgtEl>
                                          <p:spTgt spid="45"/>
                                        </p:tgtEl>
                                        <p:attrNameLst>
                                          <p:attrName>ppt_x</p:attrName>
                                        </p:attrNameLst>
                                      </p:cBhvr>
                                      <p:tavLst>
                                        <p:tav tm="0">
                                          <p:val>
                                            <p:strVal val="#ppt_x+.4"/>
                                          </p:val>
                                        </p:tav>
                                        <p:tav tm="100000">
                                          <p:val>
                                            <p:strVal val="#ppt_x"/>
                                          </p:val>
                                        </p:tav>
                                      </p:tavLst>
                                    </p:anim>
                                    <p:anim calcmode="lin" valueType="num">
                                      <p:cBhvr>
                                        <p:cTn id="54" dur="375" decel="50000" fill="hold">
                                          <p:stCondLst>
                                            <p:cond delay="0"/>
                                          </p:stCondLst>
                                        </p:cTn>
                                        <p:tgtEl>
                                          <p:spTgt spid="45"/>
                                        </p:tgtEl>
                                        <p:attrNameLst>
                                          <p:attrName>ppt_y</p:attrName>
                                        </p:attrNameLst>
                                      </p:cBhvr>
                                      <p:tavLst>
                                        <p:tav tm="0">
                                          <p:val>
                                            <p:strVal val="#ppt_y-.2"/>
                                          </p:val>
                                        </p:tav>
                                        <p:tav tm="100000">
                                          <p:val>
                                            <p:strVal val="#ppt_y+.1"/>
                                          </p:val>
                                        </p:tav>
                                      </p:tavLst>
                                    </p:anim>
                                    <p:anim calcmode="lin" valueType="num">
                                      <p:cBhvr>
                                        <p:cTn id="55" dur="375" accel="50000" fill="hold">
                                          <p:stCondLst>
                                            <p:cond delay="375"/>
                                          </p:stCondLst>
                                        </p:cTn>
                                        <p:tgtEl>
                                          <p:spTgt spid="45"/>
                                        </p:tgtEl>
                                        <p:attrNameLst>
                                          <p:attrName>ppt_y</p:attrName>
                                        </p:attrNameLst>
                                      </p:cBhvr>
                                      <p:tavLst>
                                        <p:tav tm="0">
                                          <p:val>
                                            <p:strVal val="#ppt_y+.1"/>
                                          </p:val>
                                        </p:tav>
                                        <p:tav tm="100000">
                                          <p:val>
                                            <p:strVal val="#ppt_y"/>
                                          </p:val>
                                        </p:tav>
                                      </p:tavLst>
                                    </p:anim>
                                    <p:animEffect transition="in" filter="fade">
                                      <p:cBhvr>
                                        <p:cTn id="56" dur="750" decel="50000">
                                          <p:stCondLst>
                                            <p:cond delay="0"/>
                                          </p:stCondLst>
                                        </p:cTn>
                                        <p:tgtEl>
                                          <p:spTgt spid="45"/>
                                        </p:tgtEl>
                                      </p:cBhvr>
                                    </p:animEffect>
                                  </p:childTnLst>
                                </p:cTn>
                              </p:par>
                              <p:par>
                                <p:cTn id="57" presetID="16" presetClass="entr" presetSubtype="21" fill="hold" nodeType="withEffect">
                                  <p:stCondLst>
                                    <p:cond delay="2100"/>
                                  </p:stCondLst>
                                  <p:childTnLst>
                                    <p:set>
                                      <p:cBhvr>
                                        <p:cTn id="58" dur="1" fill="hold">
                                          <p:stCondLst>
                                            <p:cond delay="0"/>
                                          </p:stCondLst>
                                        </p:cTn>
                                        <p:tgtEl>
                                          <p:spTgt spid="4"/>
                                        </p:tgtEl>
                                        <p:attrNameLst>
                                          <p:attrName>style.visibility</p:attrName>
                                        </p:attrNameLst>
                                      </p:cBhvr>
                                      <p:to>
                                        <p:strVal val="visible"/>
                                      </p:to>
                                    </p:set>
                                    <p:animEffect transition="in" filter="barn(inVertical)">
                                      <p:cBhvr>
                                        <p:cTn id="59" dur="750"/>
                                        <p:tgtEl>
                                          <p:spTgt spid="4"/>
                                        </p:tgtEl>
                                      </p:cBhvr>
                                    </p:animEffect>
                                  </p:childTnLst>
                                </p:cTn>
                              </p:par>
                              <p:par>
                                <p:cTn id="60" presetID="2" presetClass="entr" presetSubtype="2" fill="hold" grpId="0" nodeType="withEffect">
                                  <p:stCondLst>
                                    <p:cond delay="2100"/>
                                  </p:stCondLst>
                                  <p:childTnLst>
                                    <p:set>
                                      <p:cBhvr>
                                        <p:cTn id="61" dur="1" fill="hold">
                                          <p:stCondLst>
                                            <p:cond delay="0"/>
                                          </p:stCondLst>
                                        </p:cTn>
                                        <p:tgtEl>
                                          <p:spTgt spid="76"/>
                                        </p:tgtEl>
                                        <p:attrNameLst>
                                          <p:attrName>style.visibility</p:attrName>
                                        </p:attrNameLst>
                                      </p:cBhvr>
                                      <p:to>
                                        <p:strVal val="visible"/>
                                      </p:to>
                                    </p:set>
                                    <p:anim calcmode="lin" valueType="num">
                                      <p:cBhvr additive="base">
                                        <p:cTn id="62" dur="750" fill="hold"/>
                                        <p:tgtEl>
                                          <p:spTgt spid="76"/>
                                        </p:tgtEl>
                                        <p:attrNameLst>
                                          <p:attrName>ppt_x</p:attrName>
                                        </p:attrNameLst>
                                      </p:cBhvr>
                                      <p:tavLst>
                                        <p:tav tm="0">
                                          <p:val>
                                            <p:strVal val="1+#ppt_w/2"/>
                                          </p:val>
                                        </p:tav>
                                        <p:tav tm="100000">
                                          <p:val>
                                            <p:strVal val="#ppt_x"/>
                                          </p:val>
                                        </p:tav>
                                      </p:tavLst>
                                    </p:anim>
                                    <p:anim calcmode="lin" valueType="num">
                                      <p:cBhvr additive="base">
                                        <p:cTn id="63" dur="750" fill="hold"/>
                                        <p:tgtEl>
                                          <p:spTgt spid="76"/>
                                        </p:tgtEl>
                                        <p:attrNameLst>
                                          <p:attrName>ppt_y</p:attrName>
                                        </p:attrNameLst>
                                      </p:cBhvr>
                                      <p:tavLst>
                                        <p:tav tm="0">
                                          <p:val>
                                            <p:strVal val="#ppt_y"/>
                                          </p:val>
                                        </p:tav>
                                        <p:tav tm="100000">
                                          <p:val>
                                            <p:strVal val="#ppt_y"/>
                                          </p:val>
                                        </p:tav>
                                      </p:tavLst>
                                    </p:anim>
                                  </p:childTnLst>
                                </p:cTn>
                              </p:par>
                              <p:par>
                                <p:cTn id="64" presetID="53" presetClass="entr" presetSubtype="16" fill="hold" grpId="0" nodeType="withEffect">
                                  <p:stCondLst>
                                    <p:cond delay="1900"/>
                                  </p:stCondLst>
                                  <p:childTnLst>
                                    <p:set>
                                      <p:cBhvr>
                                        <p:cTn id="65" dur="1" fill="hold">
                                          <p:stCondLst>
                                            <p:cond delay="0"/>
                                          </p:stCondLst>
                                        </p:cTn>
                                        <p:tgtEl>
                                          <p:spTgt spid="40"/>
                                        </p:tgtEl>
                                        <p:attrNameLst>
                                          <p:attrName>style.visibility</p:attrName>
                                        </p:attrNameLst>
                                      </p:cBhvr>
                                      <p:to>
                                        <p:strVal val="visible"/>
                                      </p:to>
                                    </p:set>
                                    <p:anim calcmode="lin" valueType="num">
                                      <p:cBhvr>
                                        <p:cTn id="66" dur="750" fill="hold"/>
                                        <p:tgtEl>
                                          <p:spTgt spid="40"/>
                                        </p:tgtEl>
                                        <p:attrNameLst>
                                          <p:attrName>ppt_w</p:attrName>
                                        </p:attrNameLst>
                                      </p:cBhvr>
                                      <p:tavLst>
                                        <p:tav tm="0">
                                          <p:val>
                                            <p:fltVal val="0"/>
                                          </p:val>
                                        </p:tav>
                                        <p:tav tm="100000">
                                          <p:val>
                                            <p:strVal val="#ppt_w"/>
                                          </p:val>
                                        </p:tav>
                                      </p:tavLst>
                                    </p:anim>
                                    <p:anim calcmode="lin" valueType="num">
                                      <p:cBhvr>
                                        <p:cTn id="67" dur="750" fill="hold"/>
                                        <p:tgtEl>
                                          <p:spTgt spid="40"/>
                                        </p:tgtEl>
                                        <p:attrNameLst>
                                          <p:attrName>ppt_h</p:attrName>
                                        </p:attrNameLst>
                                      </p:cBhvr>
                                      <p:tavLst>
                                        <p:tav tm="0">
                                          <p:val>
                                            <p:fltVal val="0"/>
                                          </p:val>
                                        </p:tav>
                                        <p:tav tm="100000">
                                          <p:val>
                                            <p:strVal val="#ppt_h"/>
                                          </p:val>
                                        </p:tav>
                                      </p:tavLst>
                                    </p:anim>
                                    <p:animEffect transition="in" filter="fade">
                                      <p:cBhvr>
                                        <p:cTn id="68" dur="75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40" grpId="0" animBg="1"/>
      <p:bldP spid="5" grpId="0" bldLvl="0" animBg="1"/>
      <p:bldP spid="8" grpId="0" animBg="1"/>
      <p:bldP spid="44" grpId="0" animBg="1"/>
      <p:bldP spid="4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5360" y="504824"/>
            <a:ext cx="1394460" cy="369332"/>
          </a:xfrm>
          <a:prstGeom prst="rect">
            <a:avLst/>
          </a:prstGeom>
        </p:spPr>
        <p:txBody>
          <a:bodyPr wrap="square">
            <a:spAutoFit/>
          </a:bodyPr>
          <a:lstStyle/>
          <a:p>
            <a:r>
              <a:rPr lang="zh-CN" altLang="en-US" dirty="0">
                <a:solidFill>
                  <a:schemeClr val="bg1"/>
                </a:solidFill>
              </a:rPr>
              <a:t>有限状态机</a:t>
            </a:r>
          </a:p>
        </p:txBody>
      </p:sp>
      <p:sp>
        <p:nvSpPr>
          <p:cNvPr id="3" name="矩形 2"/>
          <p:cNvSpPr/>
          <p:nvPr/>
        </p:nvSpPr>
        <p:spPr>
          <a:xfrm>
            <a:off x="6031230" y="504824"/>
            <a:ext cx="868680" cy="369332"/>
          </a:xfrm>
          <a:prstGeom prst="rect">
            <a:avLst/>
          </a:prstGeom>
        </p:spPr>
        <p:txBody>
          <a:bodyPr wrap="square">
            <a:spAutoFit/>
          </a:bodyPr>
          <a:lstStyle/>
          <a:p>
            <a:r>
              <a:rPr lang="zh-CN" altLang="en-US" dirty="0">
                <a:solidFill>
                  <a:schemeClr val="bg1"/>
                </a:solidFill>
              </a:rPr>
              <a:t>行为树</a:t>
            </a:r>
          </a:p>
        </p:txBody>
      </p:sp>
      <p:pic>
        <p:nvPicPr>
          <p:cNvPr id="34818" name="Picture 2" descr="https://timgsa.baidu.com/timg?image&amp;quality=80&amp;size=b9999_10000&amp;sec=1535261064313&amp;di=1b440e207ba05064de6d7f5b292be873&amp;imgtype=jpg&amp;src=http%3A%2F%2Fimg2.imgtn.bdimg.com%2Fit%2Fu%3D3552812577%2C877672928%26fm%3D214%26gp%3D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862" y="1677827"/>
            <a:ext cx="3108960" cy="2343151"/>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descr="https://timgsa.baidu.com/timg?image&amp;quality=80&amp;size=b9999_10000&amp;sec=1535261095662&amp;di=abff33912928b940ef0b2e6d044592da&amp;imgtype=0&amp;src=http%3A%2F%2Fimg.debugrun.com%2Fpic%2F2017%2F5%2F5%2Fc73ef63268243695f20c9c55874da9c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18878" y="1231332"/>
            <a:ext cx="5188584" cy="3236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67781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https://timgsa.baidu.com/timg?image&amp;quality=80&amp;size=b9999_10000&amp;sec=1535261622335&amp;di=2dc9296c3c6b21f4021222ccaa281433&amp;imgtype=0&amp;src=http%3A%2F%2Fcdn.jxtobo.com%2Fwp-content%2Fuploads%2F2016%2F03%2F2a304a1348456ccd2234cd71a81bd338852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783" y="1163323"/>
            <a:ext cx="3394074" cy="217963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975360" y="504824"/>
            <a:ext cx="1394460" cy="369332"/>
          </a:xfrm>
          <a:prstGeom prst="rect">
            <a:avLst/>
          </a:prstGeom>
        </p:spPr>
        <p:txBody>
          <a:bodyPr wrap="square">
            <a:spAutoFit/>
          </a:bodyPr>
          <a:lstStyle/>
          <a:p>
            <a:r>
              <a:rPr lang="en-US" altLang="zh-CN" dirty="0">
                <a:solidFill>
                  <a:schemeClr val="bg1"/>
                </a:solidFill>
              </a:rPr>
              <a:t>Deep Blue</a:t>
            </a:r>
            <a:endParaRPr lang="zh-CN" altLang="en-US" dirty="0">
              <a:solidFill>
                <a:schemeClr val="bg1"/>
              </a:solidFill>
            </a:endParaRPr>
          </a:p>
        </p:txBody>
      </p:sp>
      <p:pic>
        <p:nvPicPr>
          <p:cNvPr id="35844" name="Picture 4" descr="https://timgsa.baidu.com/timg?image&amp;quality=80&amp;size=b9999_10000&amp;sec=1535261931167&amp;di=af77fdc916706c2ac5c9270b1fff6fa1&amp;imgtype=0&amp;src=http%3A%2F%2Fs1.sinaimg.cn%2Fmw690%2F001QBd4Ozy77FXobIsw20%266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8280" y="965596"/>
            <a:ext cx="2738754" cy="1634123"/>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5113019" y="596264"/>
            <a:ext cx="1394460" cy="369332"/>
          </a:xfrm>
          <a:prstGeom prst="rect">
            <a:avLst/>
          </a:prstGeom>
        </p:spPr>
        <p:txBody>
          <a:bodyPr wrap="square">
            <a:spAutoFit/>
          </a:bodyPr>
          <a:lstStyle/>
          <a:p>
            <a:r>
              <a:rPr lang="en-US" altLang="zh-CN" dirty="0">
                <a:solidFill>
                  <a:schemeClr val="bg1"/>
                </a:solidFill>
              </a:rPr>
              <a:t>AlphaGO</a:t>
            </a:r>
            <a:endParaRPr lang="zh-CN" altLang="en-US" dirty="0">
              <a:solidFill>
                <a:schemeClr val="bg1"/>
              </a:solidFill>
            </a:endParaRPr>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8280" y="2599719"/>
            <a:ext cx="3192780" cy="2223384"/>
          </a:xfrm>
          <a:prstGeom prst="rect">
            <a:avLst/>
          </a:prstGeom>
        </p:spPr>
      </p:pic>
    </p:spTree>
    <p:extLst>
      <p:ext uri="{BB962C8B-B14F-4D97-AF65-F5344CB8AC3E}">
        <p14:creationId xmlns:p14="http://schemas.microsoft.com/office/powerpoint/2010/main" val="269718608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5074" y="1075730"/>
            <a:ext cx="4159926" cy="369332"/>
          </a:xfrm>
          <a:prstGeom prst="rect">
            <a:avLst/>
          </a:prstGeom>
        </p:spPr>
        <p:txBody>
          <a:bodyPr wrap="square">
            <a:spAutoFit/>
          </a:bodyPr>
          <a:lstStyle/>
          <a:p>
            <a:r>
              <a:rPr lang="zh-CN" altLang="en-US" dirty="0">
                <a:solidFill>
                  <a:schemeClr val="bg1"/>
                </a:solidFill>
              </a:rPr>
              <a:t>人类学习的方式：归纳 演绎</a:t>
            </a:r>
          </a:p>
        </p:txBody>
      </p:sp>
      <p:sp>
        <p:nvSpPr>
          <p:cNvPr id="3" name="TextBox 42" descr="6A3013BADB884660B194CAD3FEF2932C# #TextBox 42"/>
          <p:cNvSpPr txBox="1">
            <a:spLocks noChangeArrowheads="1"/>
          </p:cNvSpPr>
          <p:nvPr/>
        </p:nvSpPr>
        <p:spPr bwMode="auto">
          <a:xfrm>
            <a:off x="577453" y="474346"/>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机器学习</a:t>
            </a:r>
          </a:p>
        </p:txBody>
      </p:sp>
      <p:sp>
        <p:nvSpPr>
          <p:cNvPr id="4" name="矩形 3"/>
          <p:cNvSpPr/>
          <p:nvPr/>
        </p:nvSpPr>
        <p:spPr>
          <a:xfrm>
            <a:off x="1555074" y="1666042"/>
            <a:ext cx="4159926" cy="369332"/>
          </a:xfrm>
          <a:prstGeom prst="rect">
            <a:avLst/>
          </a:prstGeom>
        </p:spPr>
        <p:txBody>
          <a:bodyPr wrap="square">
            <a:spAutoFit/>
          </a:bodyPr>
          <a:lstStyle/>
          <a:p>
            <a:r>
              <a:rPr lang="zh-CN" altLang="en-US" dirty="0">
                <a:solidFill>
                  <a:schemeClr val="bg1"/>
                </a:solidFill>
              </a:rPr>
              <a:t>归纳 演绎 不一定是对的</a:t>
            </a:r>
          </a:p>
        </p:txBody>
      </p:sp>
      <p:sp>
        <p:nvSpPr>
          <p:cNvPr id="5" name="矩形 4"/>
          <p:cNvSpPr/>
          <p:nvPr/>
        </p:nvSpPr>
        <p:spPr>
          <a:xfrm>
            <a:off x="1555074" y="2227184"/>
            <a:ext cx="5790606" cy="369332"/>
          </a:xfrm>
          <a:prstGeom prst="rect">
            <a:avLst/>
          </a:prstGeom>
        </p:spPr>
        <p:txBody>
          <a:bodyPr wrap="square">
            <a:spAutoFit/>
          </a:bodyPr>
          <a:lstStyle/>
          <a:p>
            <a:r>
              <a:rPr lang="zh-CN" altLang="en-US" dirty="0">
                <a:solidFill>
                  <a:schemeClr val="bg1"/>
                </a:solidFill>
              </a:rPr>
              <a:t>不但要归纳演绎，还要通过统计学习，而不是个案学习</a:t>
            </a:r>
          </a:p>
        </p:txBody>
      </p:sp>
      <p:sp>
        <p:nvSpPr>
          <p:cNvPr id="6" name="矩形 5"/>
          <p:cNvSpPr/>
          <p:nvPr/>
        </p:nvSpPr>
        <p:spPr>
          <a:xfrm>
            <a:off x="1555074" y="2806304"/>
            <a:ext cx="4159926" cy="369332"/>
          </a:xfrm>
          <a:prstGeom prst="rect">
            <a:avLst/>
          </a:prstGeom>
        </p:spPr>
        <p:txBody>
          <a:bodyPr wrap="square">
            <a:spAutoFit/>
          </a:bodyPr>
          <a:lstStyle/>
          <a:p>
            <a:r>
              <a:rPr lang="zh-CN" altLang="en-US" dirty="0">
                <a:solidFill>
                  <a:schemeClr val="bg1"/>
                </a:solidFill>
              </a:rPr>
              <a:t>统计学习也不一定是对的</a:t>
            </a:r>
          </a:p>
        </p:txBody>
      </p:sp>
      <p:sp>
        <p:nvSpPr>
          <p:cNvPr id="7" name="矩形 6"/>
          <p:cNvSpPr/>
          <p:nvPr/>
        </p:nvSpPr>
        <p:spPr>
          <a:xfrm>
            <a:off x="1555074" y="3408284"/>
            <a:ext cx="5432466" cy="369332"/>
          </a:xfrm>
          <a:prstGeom prst="rect">
            <a:avLst/>
          </a:prstGeom>
        </p:spPr>
        <p:txBody>
          <a:bodyPr wrap="square">
            <a:spAutoFit/>
          </a:bodyPr>
          <a:lstStyle/>
          <a:p>
            <a:r>
              <a:rPr lang="zh-CN" altLang="en-US" dirty="0">
                <a:solidFill>
                  <a:schemeClr val="bg1"/>
                </a:solidFill>
              </a:rPr>
              <a:t>从已有的样本中总结的规律，无法预测未知的世界</a:t>
            </a:r>
          </a:p>
        </p:txBody>
      </p:sp>
    </p:spTree>
    <p:extLst>
      <p:ext uri="{BB962C8B-B14F-4D97-AF65-F5344CB8AC3E}">
        <p14:creationId xmlns:p14="http://schemas.microsoft.com/office/powerpoint/2010/main" val="13558198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2" descr="6A3013BADB884660B194CAD3FEF2932C# #TextBox 42"/>
          <p:cNvSpPr txBox="1">
            <a:spLocks noChangeArrowheads="1"/>
          </p:cNvSpPr>
          <p:nvPr/>
        </p:nvSpPr>
        <p:spPr bwMode="auto">
          <a:xfrm>
            <a:off x="577454" y="474346"/>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大数定律</a:t>
            </a:r>
          </a:p>
        </p:txBody>
      </p:sp>
      <p:sp>
        <p:nvSpPr>
          <p:cNvPr id="3" name="矩形 2"/>
          <p:cNvSpPr/>
          <p:nvPr/>
        </p:nvSpPr>
        <p:spPr>
          <a:xfrm>
            <a:off x="1387731" y="1075730"/>
            <a:ext cx="4091346" cy="646331"/>
          </a:xfrm>
          <a:prstGeom prst="rect">
            <a:avLst/>
          </a:prstGeom>
        </p:spPr>
        <p:txBody>
          <a:bodyPr wrap="square">
            <a:spAutoFit/>
          </a:bodyPr>
          <a:lstStyle/>
          <a:p>
            <a:r>
              <a:rPr lang="zh-CN" altLang="en-US" dirty="0">
                <a:solidFill>
                  <a:schemeClr val="bg1"/>
                </a:solidFill>
              </a:rPr>
              <a:t>当试验次数足够多的时候，</a:t>
            </a:r>
            <a:endParaRPr lang="en-US" altLang="zh-CN" dirty="0">
              <a:solidFill>
                <a:schemeClr val="bg1"/>
              </a:solidFill>
            </a:endParaRPr>
          </a:p>
          <a:p>
            <a:r>
              <a:rPr lang="zh-CN" altLang="en-US" dirty="0">
                <a:solidFill>
                  <a:schemeClr val="bg1"/>
                </a:solidFill>
              </a:rPr>
              <a:t>事件出现的频率就无穷接近于该事件</a:t>
            </a:r>
          </a:p>
        </p:txBody>
      </p:sp>
      <p:pic>
        <p:nvPicPr>
          <p:cNvPr id="33794" name="Picture 2" descr="https://timgsa.baidu.com/timg?image&amp;quality=80&amp;size=b9999_10000&amp;sec=1535275775538&amp;di=7322fe145a0f6745c2cd2685fd95e5f7&amp;imgtype=0&amp;src=http%3A%2F%2Ffiles.licai.com%2Fwechart_spider%2F1532915872.3705668.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79077" y="1075730"/>
            <a:ext cx="3454692" cy="229992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959928" y="3516868"/>
            <a:ext cx="2492990" cy="369332"/>
          </a:xfrm>
          <a:prstGeom prst="rect">
            <a:avLst/>
          </a:prstGeom>
        </p:spPr>
        <p:txBody>
          <a:bodyPr wrap="none">
            <a:spAutoFit/>
          </a:bodyPr>
          <a:lstStyle/>
          <a:p>
            <a:r>
              <a:rPr lang="zh-CN" altLang="en-US" dirty="0">
                <a:solidFill>
                  <a:schemeClr val="bg1"/>
                </a:solidFill>
              </a:rPr>
              <a:t>抛硬币正面向上的概率</a:t>
            </a:r>
            <a:endParaRPr lang="zh-CN" altLang="en-US" dirty="0"/>
          </a:p>
        </p:txBody>
      </p:sp>
      <p:sp>
        <p:nvSpPr>
          <p:cNvPr id="6" name="矩形 5"/>
          <p:cNvSpPr/>
          <p:nvPr/>
        </p:nvSpPr>
        <p:spPr>
          <a:xfrm>
            <a:off x="1285340" y="3279279"/>
            <a:ext cx="4091346" cy="369332"/>
          </a:xfrm>
          <a:prstGeom prst="rect">
            <a:avLst/>
          </a:prstGeom>
        </p:spPr>
        <p:txBody>
          <a:bodyPr wrap="square">
            <a:spAutoFit/>
          </a:bodyPr>
          <a:lstStyle/>
          <a:p>
            <a:r>
              <a:rPr lang="zh-CN" altLang="en-US" dirty="0">
                <a:solidFill>
                  <a:schemeClr val="bg1"/>
                </a:solidFill>
              </a:rPr>
              <a:t>样本数越多，结果更令人置信</a:t>
            </a:r>
          </a:p>
        </p:txBody>
      </p:sp>
      <p:sp>
        <p:nvSpPr>
          <p:cNvPr id="7" name="TextBox 42" descr="6A3013BADB884660B194CAD3FEF2932C# #TextBox 42"/>
          <p:cNvSpPr txBox="1">
            <a:spLocks noChangeArrowheads="1"/>
          </p:cNvSpPr>
          <p:nvPr/>
        </p:nvSpPr>
        <p:spPr bwMode="auto">
          <a:xfrm>
            <a:off x="577454" y="2564132"/>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大数据</a:t>
            </a:r>
          </a:p>
        </p:txBody>
      </p:sp>
      <p:sp>
        <p:nvSpPr>
          <p:cNvPr id="5" name="矩形 4"/>
          <p:cNvSpPr/>
          <p:nvPr/>
        </p:nvSpPr>
        <p:spPr>
          <a:xfrm>
            <a:off x="577454" y="4124444"/>
            <a:ext cx="2339102" cy="461665"/>
          </a:xfrm>
          <a:prstGeom prst="rect">
            <a:avLst/>
          </a:prstGeom>
        </p:spPr>
        <p:txBody>
          <a:bodyPr wrap="none">
            <a:spAutoFit/>
          </a:bodyPr>
          <a:lstStyle/>
          <a:p>
            <a:r>
              <a:rPr lang="zh-CN" altLang="en-US" sz="2400" dirty="0">
                <a:solidFill>
                  <a:schemeClr val="bg1"/>
                </a:solidFill>
              </a:rPr>
              <a:t>基于概率的相信</a:t>
            </a:r>
            <a:endParaRPr lang="zh-CN" altLang="en-US" sz="2400" dirty="0"/>
          </a:p>
        </p:txBody>
      </p:sp>
    </p:spTree>
    <p:extLst>
      <p:ext uri="{BB962C8B-B14F-4D97-AF65-F5344CB8AC3E}">
        <p14:creationId xmlns:p14="http://schemas.microsoft.com/office/powerpoint/2010/main" val="41276031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10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2" descr="6A3013BADB884660B194CAD3FEF2932C# #TextBox 42"/>
          <p:cNvSpPr txBox="1">
            <a:spLocks noChangeArrowheads="1"/>
          </p:cNvSpPr>
          <p:nvPr/>
        </p:nvSpPr>
        <p:spPr bwMode="auto">
          <a:xfrm>
            <a:off x="528757" y="461012"/>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机器怎么学习</a:t>
            </a:r>
          </a:p>
        </p:txBody>
      </p:sp>
      <p:sp>
        <p:nvSpPr>
          <p:cNvPr id="3" name="矩形 2"/>
          <p:cNvSpPr/>
          <p:nvPr/>
        </p:nvSpPr>
        <p:spPr>
          <a:xfrm>
            <a:off x="1142241" y="1737360"/>
            <a:ext cx="2839239" cy="369332"/>
          </a:xfrm>
          <a:prstGeom prst="rect">
            <a:avLst/>
          </a:prstGeom>
        </p:spPr>
        <p:txBody>
          <a:bodyPr wrap="none">
            <a:spAutoFit/>
          </a:bodyPr>
          <a:lstStyle/>
          <a:p>
            <a:r>
              <a:rPr lang="en-US" altLang="zh-CN" dirty="0">
                <a:solidFill>
                  <a:schemeClr val="bg1"/>
                </a:solidFill>
              </a:rPr>
              <a:t>1</a:t>
            </a:r>
            <a:r>
              <a:rPr lang="zh-CN" altLang="en-US" dirty="0">
                <a:solidFill>
                  <a:schemeClr val="bg1"/>
                </a:solidFill>
              </a:rPr>
              <a:t>、假设输入和输出的关系</a:t>
            </a:r>
          </a:p>
        </p:txBody>
      </p:sp>
      <p:sp>
        <p:nvSpPr>
          <p:cNvPr id="4" name="矩形 3"/>
          <p:cNvSpPr/>
          <p:nvPr/>
        </p:nvSpPr>
        <p:spPr>
          <a:xfrm>
            <a:off x="1142241" y="2461022"/>
            <a:ext cx="1915909" cy="369332"/>
          </a:xfrm>
          <a:prstGeom prst="rect">
            <a:avLst/>
          </a:prstGeom>
        </p:spPr>
        <p:txBody>
          <a:bodyPr wrap="none">
            <a:spAutoFit/>
          </a:bodyPr>
          <a:lstStyle/>
          <a:p>
            <a:r>
              <a:rPr lang="en-US" altLang="zh-CN" dirty="0">
                <a:solidFill>
                  <a:schemeClr val="bg1"/>
                </a:solidFill>
              </a:rPr>
              <a:t>2</a:t>
            </a:r>
            <a:r>
              <a:rPr lang="zh-CN" altLang="en-US" dirty="0">
                <a:solidFill>
                  <a:schemeClr val="bg1"/>
                </a:solidFill>
              </a:rPr>
              <a:t>、设定评价指标</a:t>
            </a:r>
          </a:p>
        </p:txBody>
      </p:sp>
      <p:sp>
        <p:nvSpPr>
          <p:cNvPr id="5" name="矩形 4"/>
          <p:cNvSpPr/>
          <p:nvPr/>
        </p:nvSpPr>
        <p:spPr>
          <a:xfrm>
            <a:off x="4229100" y="922677"/>
            <a:ext cx="3954780" cy="369332"/>
          </a:xfrm>
          <a:prstGeom prst="rect">
            <a:avLst/>
          </a:prstGeom>
        </p:spPr>
        <p:txBody>
          <a:bodyPr wrap="square">
            <a:spAutoFit/>
          </a:bodyPr>
          <a:lstStyle/>
          <a:p>
            <a:r>
              <a:rPr lang="zh-CN" altLang="en-US" dirty="0">
                <a:solidFill>
                  <a:schemeClr val="bg1"/>
                </a:solidFill>
              </a:rPr>
              <a:t>以扔硬币的次数</a:t>
            </a:r>
            <a:r>
              <a:rPr lang="en-US" altLang="zh-CN" dirty="0">
                <a:solidFill>
                  <a:schemeClr val="bg1"/>
                </a:solidFill>
              </a:rPr>
              <a:t>X,</a:t>
            </a:r>
            <a:r>
              <a:rPr lang="zh-CN" altLang="en-US" dirty="0">
                <a:solidFill>
                  <a:schemeClr val="bg1"/>
                </a:solidFill>
              </a:rPr>
              <a:t>正面朝上的次数</a:t>
            </a:r>
            <a:r>
              <a:rPr lang="en-US" altLang="zh-CN" dirty="0">
                <a:solidFill>
                  <a:schemeClr val="bg1"/>
                </a:solidFill>
              </a:rPr>
              <a:t>Y</a:t>
            </a:r>
            <a:endParaRPr lang="zh-CN" altLang="en-US" dirty="0">
              <a:solidFill>
                <a:schemeClr val="bg1"/>
              </a:solidFill>
            </a:endParaRPr>
          </a:p>
        </p:txBody>
      </p:sp>
      <p:sp>
        <p:nvSpPr>
          <p:cNvPr id="6" name="矩形 5"/>
          <p:cNvSpPr/>
          <p:nvPr/>
        </p:nvSpPr>
        <p:spPr>
          <a:xfrm>
            <a:off x="4105290" y="1737360"/>
            <a:ext cx="2857500" cy="369332"/>
          </a:xfrm>
          <a:prstGeom prst="rect">
            <a:avLst/>
          </a:prstGeom>
        </p:spPr>
        <p:txBody>
          <a:bodyPr wrap="square">
            <a:spAutoFit/>
          </a:bodyPr>
          <a:lstStyle/>
          <a:p>
            <a:r>
              <a:rPr lang="zh-CN" altLang="en-US" dirty="0">
                <a:solidFill>
                  <a:schemeClr val="bg1"/>
                </a:solidFill>
              </a:rPr>
              <a:t>假设是线性关系：</a:t>
            </a:r>
            <a:r>
              <a:rPr lang="en-US" altLang="zh-CN" dirty="0">
                <a:solidFill>
                  <a:schemeClr val="bg1"/>
                </a:solidFill>
              </a:rPr>
              <a:t>Y = aX</a:t>
            </a:r>
            <a:endParaRPr lang="zh-CN" altLang="en-US" dirty="0">
              <a:solidFill>
                <a:schemeClr val="bg1"/>
              </a:solidFill>
            </a:endParaRPr>
          </a:p>
        </p:txBody>
      </p:sp>
      <p:sp>
        <p:nvSpPr>
          <p:cNvPr id="7" name="矩形 6"/>
          <p:cNvSpPr/>
          <p:nvPr/>
        </p:nvSpPr>
        <p:spPr>
          <a:xfrm>
            <a:off x="4105290" y="2461022"/>
            <a:ext cx="4846320" cy="369332"/>
          </a:xfrm>
          <a:prstGeom prst="rect">
            <a:avLst/>
          </a:prstGeom>
        </p:spPr>
        <p:txBody>
          <a:bodyPr wrap="square">
            <a:spAutoFit/>
          </a:bodyPr>
          <a:lstStyle/>
          <a:p>
            <a:r>
              <a:rPr lang="zh-CN" altLang="en-US" dirty="0">
                <a:solidFill>
                  <a:schemeClr val="bg1"/>
                </a:solidFill>
              </a:rPr>
              <a:t>跟样本测试数据接近的程度</a:t>
            </a:r>
            <a:r>
              <a:rPr lang="en-US" altLang="zh-CN" dirty="0">
                <a:solidFill>
                  <a:schemeClr val="bg1"/>
                </a:solidFill>
              </a:rPr>
              <a:t>loss</a:t>
            </a:r>
            <a:endParaRPr lang="zh-CN" altLang="en-US" dirty="0">
              <a:solidFill>
                <a:schemeClr val="bg1"/>
              </a:solidFill>
            </a:endParaRPr>
          </a:p>
        </p:txBody>
      </p:sp>
      <p:sp>
        <p:nvSpPr>
          <p:cNvPr id="8" name="矩形 7"/>
          <p:cNvSpPr/>
          <p:nvPr/>
        </p:nvSpPr>
        <p:spPr>
          <a:xfrm>
            <a:off x="1142241" y="3255288"/>
            <a:ext cx="1454244" cy="369332"/>
          </a:xfrm>
          <a:prstGeom prst="rect">
            <a:avLst/>
          </a:prstGeom>
        </p:spPr>
        <p:txBody>
          <a:bodyPr wrap="none">
            <a:spAutoFit/>
          </a:bodyPr>
          <a:lstStyle/>
          <a:p>
            <a:r>
              <a:rPr lang="en-US" altLang="zh-CN" dirty="0">
                <a:solidFill>
                  <a:schemeClr val="bg1"/>
                </a:solidFill>
              </a:rPr>
              <a:t>3</a:t>
            </a:r>
            <a:r>
              <a:rPr lang="zh-CN" altLang="en-US" dirty="0">
                <a:solidFill>
                  <a:schemeClr val="bg1"/>
                </a:solidFill>
              </a:rPr>
              <a:t>、寻解算法</a:t>
            </a:r>
          </a:p>
        </p:txBody>
      </p:sp>
      <p:sp>
        <p:nvSpPr>
          <p:cNvPr id="9" name="矩形 8"/>
          <p:cNvSpPr/>
          <p:nvPr/>
        </p:nvSpPr>
        <p:spPr>
          <a:xfrm>
            <a:off x="4105290" y="3255288"/>
            <a:ext cx="4846320" cy="369332"/>
          </a:xfrm>
          <a:prstGeom prst="rect">
            <a:avLst/>
          </a:prstGeom>
        </p:spPr>
        <p:txBody>
          <a:bodyPr wrap="square">
            <a:spAutoFit/>
          </a:bodyPr>
          <a:lstStyle/>
          <a:p>
            <a:r>
              <a:rPr lang="zh-CN" altLang="en-US" dirty="0">
                <a:solidFill>
                  <a:schemeClr val="bg1"/>
                </a:solidFill>
              </a:rPr>
              <a:t>寻找当</a:t>
            </a:r>
            <a:r>
              <a:rPr lang="en-US" altLang="zh-CN" dirty="0">
                <a:solidFill>
                  <a:schemeClr val="bg1"/>
                </a:solidFill>
              </a:rPr>
              <a:t>a</a:t>
            </a:r>
            <a:r>
              <a:rPr lang="zh-CN" altLang="en-US" dirty="0">
                <a:solidFill>
                  <a:schemeClr val="bg1"/>
                </a:solidFill>
              </a:rPr>
              <a:t>取什么值的时候</a:t>
            </a:r>
            <a:r>
              <a:rPr lang="en-US" altLang="zh-CN" dirty="0">
                <a:solidFill>
                  <a:schemeClr val="bg1"/>
                </a:solidFill>
              </a:rPr>
              <a:t>loss</a:t>
            </a:r>
            <a:r>
              <a:rPr lang="zh-CN" altLang="en-US" dirty="0">
                <a:solidFill>
                  <a:schemeClr val="bg1"/>
                </a:solidFill>
              </a:rPr>
              <a:t>最小的算法</a:t>
            </a:r>
          </a:p>
        </p:txBody>
      </p:sp>
    </p:spTree>
    <p:extLst>
      <p:ext uri="{BB962C8B-B14F-4D97-AF65-F5344CB8AC3E}">
        <p14:creationId xmlns:p14="http://schemas.microsoft.com/office/powerpoint/2010/main" val="300371126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2" descr="6A3013BADB884660B194CAD3FEF2932C# #TextBox 42"/>
          <p:cNvSpPr txBox="1">
            <a:spLocks noChangeArrowheads="1"/>
          </p:cNvSpPr>
          <p:nvPr/>
        </p:nvSpPr>
        <p:spPr bwMode="auto">
          <a:xfrm>
            <a:off x="577453" y="474346"/>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机器学习算法：</a:t>
            </a:r>
          </a:p>
        </p:txBody>
      </p:sp>
      <p:sp>
        <p:nvSpPr>
          <p:cNvPr id="3" name="矩形 2"/>
          <p:cNvSpPr/>
          <p:nvPr/>
        </p:nvSpPr>
        <p:spPr>
          <a:xfrm>
            <a:off x="1323811" y="2379702"/>
            <a:ext cx="2723823" cy="369332"/>
          </a:xfrm>
          <a:prstGeom prst="rect">
            <a:avLst/>
          </a:prstGeom>
        </p:spPr>
        <p:txBody>
          <a:bodyPr wrap="none">
            <a:spAutoFit/>
          </a:bodyPr>
          <a:lstStyle/>
          <a:p>
            <a:r>
              <a:rPr lang="zh-CN" altLang="en-US" dirty="0">
                <a:solidFill>
                  <a:schemeClr val="bg1"/>
                </a:solidFill>
              </a:rPr>
              <a:t>决策树 </a:t>
            </a:r>
            <a:r>
              <a:rPr lang="en-US" altLang="zh-CN" dirty="0">
                <a:solidFill>
                  <a:schemeClr val="bg1"/>
                </a:solidFill>
              </a:rPr>
              <a:t>(Decision tree)</a:t>
            </a:r>
            <a:endParaRPr lang="zh-CN" altLang="en-US" dirty="0">
              <a:solidFill>
                <a:schemeClr val="bg1"/>
              </a:solidFill>
            </a:endParaRPr>
          </a:p>
        </p:txBody>
      </p:sp>
      <p:sp>
        <p:nvSpPr>
          <p:cNvPr id="4" name="矩形 3"/>
          <p:cNvSpPr/>
          <p:nvPr/>
        </p:nvSpPr>
        <p:spPr>
          <a:xfrm>
            <a:off x="1323811" y="1320284"/>
            <a:ext cx="3531736" cy="369332"/>
          </a:xfrm>
          <a:prstGeom prst="rect">
            <a:avLst/>
          </a:prstGeom>
        </p:spPr>
        <p:txBody>
          <a:bodyPr wrap="none">
            <a:spAutoFit/>
          </a:bodyPr>
          <a:lstStyle/>
          <a:p>
            <a:r>
              <a:rPr lang="zh-CN" altLang="en-US" dirty="0">
                <a:solidFill>
                  <a:schemeClr val="bg1"/>
                </a:solidFill>
              </a:rPr>
              <a:t>线性回归 </a:t>
            </a:r>
            <a:r>
              <a:rPr lang="en-US" altLang="zh-CN" dirty="0">
                <a:solidFill>
                  <a:schemeClr val="bg1"/>
                </a:solidFill>
              </a:rPr>
              <a:t>(Linear Regression )</a:t>
            </a:r>
            <a:endParaRPr lang="zh-CN" altLang="en-US" dirty="0">
              <a:solidFill>
                <a:schemeClr val="bg1"/>
              </a:solidFill>
            </a:endParaRPr>
          </a:p>
        </p:txBody>
      </p:sp>
      <p:sp>
        <p:nvSpPr>
          <p:cNvPr id="5" name="矩形 4"/>
          <p:cNvSpPr/>
          <p:nvPr/>
        </p:nvSpPr>
        <p:spPr>
          <a:xfrm>
            <a:off x="1323811" y="1836420"/>
            <a:ext cx="3762568" cy="369332"/>
          </a:xfrm>
          <a:prstGeom prst="rect">
            <a:avLst/>
          </a:prstGeom>
        </p:spPr>
        <p:txBody>
          <a:bodyPr wrap="none">
            <a:spAutoFit/>
          </a:bodyPr>
          <a:lstStyle/>
          <a:p>
            <a:r>
              <a:rPr lang="zh-CN" altLang="en-US" dirty="0">
                <a:solidFill>
                  <a:schemeClr val="bg1"/>
                </a:solidFill>
              </a:rPr>
              <a:t>逻辑回归 </a:t>
            </a:r>
            <a:r>
              <a:rPr lang="en-US" altLang="zh-CN" dirty="0">
                <a:solidFill>
                  <a:schemeClr val="bg1"/>
                </a:solidFill>
              </a:rPr>
              <a:t>(Logistic Regression) </a:t>
            </a:r>
            <a:endParaRPr lang="zh-CN" altLang="en-US" dirty="0">
              <a:solidFill>
                <a:schemeClr val="bg1"/>
              </a:solidFill>
            </a:endParaRPr>
          </a:p>
        </p:txBody>
      </p:sp>
      <p:sp>
        <p:nvSpPr>
          <p:cNvPr id="6" name="矩形 5"/>
          <p:cNvSpPr/>
          <p:nvPr/>
        </p:nvSpPr>
        <p:spPr>
          <a:xfrm>
            <a:off x="1323811" y="2938224"/>
            <a:ext cx="2031325" cy="369332"/>
          </a:xfrm>
          <a:prstGeom prst="rect">
            <a:avLst/>
          </a:prstGeom>
        </p:spPr>
        <p:txBody>
          <a:bodyPr wrap="none">
            <a:spAutoFit/>
          </a:bodyPr>
          <a:lstStyle/>
          <a:p>
            <a:r>
              <a:rPr lang="zh-CN" altLang="en-US" dirty="0">
                <a:solidFill>
                  <a:schemeClr val="bg1"/>
                </a:solidFill>
              </a:rPr>
              <a:t>支持向量机 </a:t>
            </a:r>
            <a:r>
              <a:rPr lang="en-US" altLang="zh-CN" dirty="0">
                <a:solidFill>
                  <a:schemeClr val="bg1"/>
                </a:solidFill>
              </a:rPr>
              <a:t>(SVM)</a:t>
            </a:r>
            <a:endParaRPr lang="zh-CN" altLang="en-US" dirty="0">
              <a:solidFill>
                <a:schemeClr val="bg1"/>
              </a:solidFill>
            </a:endParaRPr>
          </a:p>
        </p:txBody>
      </p:sp>
      <p:sp>
        <p:nvSpPr>
          <p:cNvPr id="7" name="矩形 6"/>
          <p:cNvSpPr/>
          <p:nvPr/>
        </p:nvSpPr>
        <p:spPr>
          <a:xfrm>
            <a:off x="1323811" y="3598010"/>
            <a:ext cx="4572000" cy="369332"/>
          </a:xfrm>
          <a:prstGeom prst="rect">
            <a:avLst/>
          </a:prstGeom>
        </p:spPr>
        <p:txBody>
          <a:bodyPr>
            <a:spAutoFit/>
          </a:bodyPr>
          <a:lstStyle/>
          <a:p>
            <a:r>
              <a:rPr lang="en-US" altLang="zh-CN" dirty="0">
                <a:solidFill>
                  <a:schemeClr val="bg1"/>
                </a:solidFill>
              </a:rPr>
              <a:t>K</a:t>
            </a:r>
            <a:r>
              <a:rPr lang="zh-CN" altLang="en-US" dirty="0">
                <a:solidFill>
                  <a:schemeClr val="bg1"/>
                </a:solidFill>
              </a:rPr>
              <a:t>邻近算法（</a:t>
            </a:r>
            <a:r>
              <a:rPr lang="en-US" altLang="zh-CN" dirty="0">
                <a:solidFill>
                  <a:schemeClr val="bg1"/>
                </a:solidFill>
              </a:rPr>
              <a:t>KNN</a:t>
            </a:r>
            <a:r>
              <a:rPr lang="zh-CN" altLang="en-US" dirty="0">
                <a:solidFill>
                  <a:schemeClr val="bg1"/>
                </a:solidFill>
              </a:rPr>
              <a:t>） </a:t>
            </a:r>
          </a:p>
        </p:txBody>
      </p:sp>
      <p:sp>
        <p:nvSpPr>
          <p:cNvPr id="8" name="矩形 7"/>
          <p:cNvSpPr/>
          <p:nvPr/>
        </p:nvSpPr>
        <p:spPr>
          <a:xfrm>
            <a:off x="1323811" y="4245710"/>
            <a:ext cx="4572000" cy="369332"/>
          </a:xfrm>
          <a:prstGeom prst="rect">
            <a:avLst/>
          </a:prstGeom>
        </p:spPr>
        <p:txBody>
          <a:bodyPr>
            <a:spAutoFit/>
          </a:bodyPr>
          <a:lstStyle/>
          <a:p>
            <a:r>
              <a:rPr lang="en-US" altLang="zh-CN" dirty="0">
                <a:solidFill>
                  <a:schemeClr val="bg1"/>
                </a:solidFill>
              </a:rPr>
              <a:t>...</a:t>
            </a:r>
            <a:endParaRPr lang="zh-CN" altLang="en-US" dirty="0">
              <a:solidFill>
                <a:schemeClr val="bg1"/>
              </a:solidFill>
            </a:endParaRPr>
          </a:p>
        </p:txBody>
      </p:sp>
      <p:sp>
        <p:nvSpPr>
          <p:cNvPr id="9" name="矩形 8"/>
          <p:cNvSpPr/>
          <p:nvPr/>
        </p:nvSpPr>
        <p:spPr>
          <a:xfrm>
            <a:off x="5442615" y="2379702"/>
            <a:ext cx="2377574" cy="369332"/>
          </a:xfrm>
          <a:prstGeom prst="rect">
            <a:avLst/>
          </a:prstGeom>
        </p:spPr>
        <p:txBody>
          <a:bodyPr wrap="none">
            <a:spAutoFit/>
          </a:bodyPr>
          <a:lstStyle/>
          <a:p>
            <a:r>
              <a:rPr lang="zh-CN" altLang="en-US" dirty="0">
                <a:solidFill>
                  <a:schemeClr val="bg1"/>
                </a:solidFill>
              </a:rPr>
              <a:t>人工神经网络（</a:t>
            </a:r>
            <a:r>
              <a:rPr lang="en-US" altLang="zh-CN" dirty="0">
                <a:solidFill>
                  <a:schemeClr val="bg1"/>
                </a:solidFill>
              </a:rPr>
              <a:t>ANN</a:t>
            </a:r>
            <a:r>
              <a:rPr lang="zh-CN" altLang="en-US" dirty="0">
                <a:solidFill>
                  <a:schemeClr val="bg1"/>
                </a:solidFill>
              </a:rPr>
              <a:t>）</a:t>
            </a:r>
          </a:p>
        </p:txBody>
      </p:sp>
      <p:sp>
        <p:nvSpPr>
          <p:cNvPr id="10" name="矩形 9"/>
          <p:cNvSpPr/>
          <p:nvPr/>
        </p:nvSpPr>
        <p:spPr>
          <a:xfrm>
            <a:off x="5895811" y="2954531"/>
            <a:ext cx="1107996" cy="369332"/>
          </a:xfrm>
          <a:prstGeom prst="rect">
            <a:avLst/>
          </a:prstGeom>
        </p:spPr>
        <p:txBody>
          <a:bodyPr wrap="none">
            <a:spAutoFit/>
          </a:bodyPr>
          <a:lstStyle/>
          <a:p>
            <a:r>
              <a:rPr lang="zh-CN" altLang="en-US" dirty="0">
                <a:solidFill>
                  <a:schemeClr val="bg1"/>
                </a:solidFill>
              </a:rPr>
              <a:t>深度学习</a:t>
            </a:r>
          </a:p>
        </p:txBody>
      </p:sp>
    </p:spTree>
    <p:extLst>
      <p:ext uri="{BB962C8B-B14F-4D97-AF65-F5344CB8AC3E}">
        <p14:creationId xmlns:p14="http://schemas.microsoft.com/office/powerpoint/2010/main" val="264280274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F62B19A-0395-44DB-8314-9CF638AD484C}"/>
              </a:ext>
            </a:extLst>
          </p:cNvPr>
          <p:cNvSpPr/>
          <p:nvPr/>
        </p:nvSpPr>
        <p:spPr>
          <a:xfrm>
            <a:off x="5338791" y="3090696"/>
            <a:ext cx="3048720" cy="369332"/>
          </a:xfrm>
          <a:prstGeom prst="rect">
            <a:avLst/>
          </a:prstGeom>
        </p:spPr>
        <p:txBody>
          <a:bodyPr wrap="none">
            <a:spAutoFit/>
          </a:bodyPr>
          <a:lstStyle/>
          <a:p>
            <a:r>
              <a:rPr lang="en-US" altLang="zh-CN" dirty="0">
                <a:solidFill>
                  <a:schemeClr val="bg1"/>
                </a:solidFill>
              </a:rPr>
              <a:t>Back-Propagation BP</a:t>
            </a:r>
            <a:r>
              <a:rPr lang="zh-CN" altLang="en-US" dirty="0">
                <a:solidFill>
                  <a:schemeClr val="bg1"/>
                </a:solidFill>
              </a:rPr>
              <a:t>神经网络</a:t>
            </a:r>
          </a:p>
        </p:txBody>
      </p:sp>
      <p:sp>
        <p:nvSpPr>
          <p:cNvPr id="3" name="矩形 2">
            <a:extLst>
              <a:ext uri="{FF2B5EF4-FFF2-40B4-BE49-F238E27FC236}">
                <a16:creationId xmlns:a16="http://schemas.microsoft.com/office/drawing/2014/main" id="{18826611-167C-43DE-B7AE-F47D236B5F6F}"/>
              </a:ext>
            </a:extLst>
          </p:cNvPr>
          <p:cNvSpPr/>
          <p:nvPr/>
        </p:nvSpPr>
        <p:spPr>
          <a:xfrm>
            <a:off x="534425" y="1124705"/>
            <a:ext cx="4572000" cy="369332"/>
          </a:xfrm>
          <a:prstGeom prst="rect">
            <a:avLst/>
          </a:prstGeom>
        </p:spPr>
        <p:txBody>
          <a:bodyPr>
            <a:spAutoFit/>
          </a:bodyPr>
          <a:lstStyle/>
          <a:p>
            <a:r>
              <a:rPr lang="zh-CN" altLang="en-US" dirty="0">
                <a:solidFill>
                  <a:schemeClr val="bg1"/>
                </a:solidFill>
              </a:rPr>
              <a:t>受到生物神经系统中处理和通信模式的启发</a:t>
            </a:r>
          </a:p>
        </p:txBody>
      </p:sp>
      <p:sp>
        <p:nvSpPr>
          <p:cNvPr id="6" name="矩形 5">
            <a:extLst>
              <a:ext uri="{FF2B5EF4-FFF2-40B4-BE49-F238E27FC236}">
                <a16:creationId xmlns:a16="http://schemas.microsoft.com/office/drawing/2014/main" id="{A970E7D6-AB30-4DFC-9504-A5D4EBF25A8D}"/>
              </a:ext>
            </a:extLst>
          </p:cNvPr>
          <p:cNvSpPr/>
          <p:nvPr/>
        </p:nvSpPr>
        <p:spPr>
          <a:xfrm>
            <a:off x="304800" y="414411"/>
            <a:ext cx="2879558" cy="400110"/>
          </a:xfrm>
          <a:prstGeom prst="rect">
            <a:avLst/>
          </a:prstGeom>
        </p:spPr>
        <p:txBody>
          <a:bodyPr wrap="square">
            <a:spAutoFit/>
          </a:bodyPr>
          <a:lstStyle/>
          <a:p>
            <a:r>
              <a:rPr lang="zh-CN" altLang="en-US" sz="2000" dirty="0">
                <a:solidFill>
                  <a:schemeClr val="bg1"/>
                </a:solidFill>
              </a:rPr>
              <a:t>人工神经网络</a:t>
            </a:r>
            <a:r>
              <a:rPr lang="zh-CN" altLang="en-US" sz="1600" dirty="0">
                <a:solidFill>
                  <a:schemeClr val="bg1"/>
                </a:solidFill>
              </a:rPr>
              <a:t> </a:t>
            </a:r>
          </a:p>
        </p:txBody>
      </p:sp>
      <p:pic>
        <p:nvPicPr>
          <p:cNvPr id="10" name="图片 9">
            <a:extLst>
              <a:ext uri="{FF2B5EF4-FFF2-40B4-BE49-F238E27FC236}">
                <a16:creationId xmlns:a16="http://schemas.microsoft.com/office/drawing/2014/main" id="{DF694E71-3F8C-4586-99E2-2875E4ACBC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3605" y="201305"/>
            <a:ext cx="3521187" cy="2216132"/>
          </a:xfrm>
          <a:prstGeom prst="rect">
            <a:avLst/>
          </a:prstGeom>
        </p:spPr>
      </p:pic>
      <p:pic>
        <p:nvPicPr>
          <p:cNvPr id="1030" name="Picture 6" descr="preview">
            <a:extLst>
              <a:ext uri="{FF2B5EF4-FFF2-40B4-BE49-F238E27FC236}">
                <a16:creationId xmlns:a16="http://schemas.microsoft.com/office/drawing/2014/main" id="{709D20EC-1849-4D66-A0F8-86C4CBBDC9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489" y="1834999"/>
            <a:ext cx="3815511" cy="2511394"/>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B11D5530-8E5E-42D5-B556-B5EBEB57ED2E}"/>
              </a:ext>
            </a:extLst>
          </p:cNvPr>
          <p:cNvSpPr/>
          <p:nvPr/>
        </p:nvSpPr>
        <p:spPr>
          <a:xfrm>
            <a:off x="780964" y="1953947"/>
            <a:ext cx="877163" cy="369332"/>
          </a:xfrm>
          <a:prstGeom prst="rect">
            <a:avLst/>
          </a:prstGeom>
        </p:spPr>
        <p:txBody>
          <a:bodyPr wrap="none">
            <a:spAutoFit/>
          </a:bodyPr>
          <a:lstStyle/>
          <a:p>
            <a:r>
              <a:rPr lang="zh-CN" altLang="en-US" dirty="0"/>
              <a:t>输入层</a:t>
            </a:r>
          </a:p>
        </p:txBody>
      </p:sp>
      <p:sp>
        <p:nvSpPr>
          <p:cNvPr id="13" name="矩形 12">
            <a:extLst>
              <a:ext uri="{FF2B5EF4-FFF2-40B4-BE49-F238E27FC236}">
                <a16:creationId xmlns:a16="http://schemas.microsoft.com/office/drawing/2014/main" id="{CFC54612-EE01-47AE-8432-553D2D42AA98}"/>
              </a:ext>
            </a:extLst>
          </p:cNvPr>
          <p:cNvSpPr/>
          <p:nvPr/>
        </p:nvSpPr>
        <p:spPr>
          <a:xfrm>
            <a:off x="2016206" y="1822420"/>
            <a:ext cx="877163" cy="369332"/>
          </a:xfrm>
          <a:prstGeom prst="rect">
            <a:avLst/>
          </a:prstGeom>
        </p:spPr>
        <p:txBody>
          <a:bodyPr wrap="none">
            <a:spAutoFit/>
          </a:bodyPr>
          <a:lstStyle/>
          <a:p>
            <a:r>
              <a:rPr lang="zh-CN" altLang="en-US" dirty="0"/>
              <a:t>隐含层</a:t>
            </a:r>
          </a:p>
        </p:txBody>
      </p:sp>
      <p:sp>
        <p:nvSpPr>
          <p:cNvPr id="14" name="矩形 13">
            <a:extLst>
              <a:ext uri="{FF2B5EF4-FFF2-40B4-BE49-F238E27FC236}">
                <a16:creationId xmlns:a16="http://schemas.microsoft.com/office/drawing/2014/main" id="{C4291F71-6E66-4BC0-BD41-020126556EF4}"/>
              </a:ext>
            </a:extLst>
          </p:cNvPr>
          <p:cNvSpPr/>
          <p:nvPr/>
        </p:nvSpPr>
        <p:spPr>
          <a:xfrm>
            <a:off x="3156323" y="1942736"/>
            <a:ext cx="877163" cy="369332"/>
          </a:xfrm>
          <a:prstGeom prst="rect">
            <a:avLst/>
          </a:prstGeom>
        </p:spPr>
        <p:txBody>
          <a:bodyPr wrap="none">
            <a:spAutoFit/>
          </a:bodyPr>
          <a:lstStyle/>
          <a:p>
            <a:r>
              <a:rPr lang="zh-CN" altLang="en-US" dirty="0"/>
              <a:t>输出层</a:t>
            </a:r>
          </a:p>
        </p:txBody>
      </p:sp>
    </p:spTree>
    <p:extLst>
      <p:ext uri="{BB962C8B-B14F-4D97-AF65-F5344CB8AC3E}">
        <p14:creationId xmlns:p14="http://schemas.microsoft.com/office/powerpoint/2010/main" val="47915246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20F39ED-80CE-4B6A-868F-F76697837295}"/>
              </a:ext>
            </a:extLst>
          </p:cNvPr>
          <p:cNvSpPr/>
          <p:nvPr/>
        </p:nvSpPr>
        <p:spPr>
          <a:xfrm>
            <a:off x="5474274" y="1835774"/>
            <a:ext cx="2377574" cy="369332"/>
          </a:xfrm>
          <a:prstGeom prst="rect">
            <a:avLst/>
          </a:prstGeom>
        </p:spPr>
        <p:txBody>
          <a:bodyPr wrap="none">
            <a:spAutoFit/>
          </a:bodyPr>
          <a:lstStyle/>
          <a:p>
            <a:r>
              <a:rPr lang="zh-CN" altLang="en-US" dirty="0">
                <a:solidFill>
                  <a:schemeClr val="bg1"/>
                </a:solidFill>
              </a:rPr>
              <a:t>卷积神经网络（</a:t>
            </a:r>
            <a:r>
              <a:rPr lang="en-US" altLang="zh-CN" dirty="0">
                <a:solidFill>
                  <a:schemeClr val="bg1"/>
                </a:solidFill>
              </a:rPr>
              <a:t>CNN</a:t>
            </a:r>
            <a:r>
              <a:rPr lang="zh-CN" altLang="en-US" dirty="0">
                <a:solidFill>
                  <a:schemeClr val="bg1"/>
                </a:solidFill>
              </a:rPr>
              <a:t>）</a:t>
            </a:r>
          </a:p>
        </p:txBody>
      </p:sp>
      <p:sp>
        <p:nvSpPr>
          <p:cNvPr id="3" name="矩形 2">
            <a:extLst>
              <a:ext uri="{FF2B5EF4-FFF2-40B4-BE49-F238E27FC236}">
                <a16:creationId xmlns:a16="http://schemas.microsoft.com/office/drawing/2014/main" id="{71E0BB07-DABC-4E82-848D-1D9092AA7876}"/>
              </a:ext>
            </a:extLst>
          </p:cNvPr>
          <p:cNvSpPr/>
          <p:nvPr/>
        </p:nvSpPr>
        <p:spPr>
          <a:xfrm>
            <a:off x="577515" y="406390"/>
            <a:ext cx="1219200" cy="369332"/>
          </a:xfrm>
          <a:prstGeom prst="rect">
            <a:avLst/>
          </a:prstGeom>
        </p:spPr>
        <p:txBody>
          <a:bodyPr wrap="square">
            <a:spAutoFit/>
          </a:bodyPr>
          <a:lstStyle/>
          <a:p>
            <a:pPr algn="ctr"/>
            <a:r>
              <a:rPr lang="zh-CN" altLang="en-US" dirty="0">
                <a:solidFill>
                  <a:schemeClr val="bg1"/>
                </a:solidFill>
              </a:rPr>
              <a:t>深度学习</a:t>
            </a:r>
          </a:p>
        </p:txBody>
      </p:sp>
      <p:sp>
        <p:nvSpPr>
          <p:cNvPr id="4" name="矩形 3">
            <a:extLst>
              <a:ext uri="{FF2B5EF4-FFF2-40B4-BE49-F238E27FC236}">
                <a16:creationId xmlns:a16="http://schemas.microsoft.com/office/drawing/2014/main" id="{C8623CFB-CA48-4B0B-BF4A-C6BB8552C691}"/>
              </a:ext>
            </a:extLst>
          </p:cNvPr>
          <p:cNvSpPr/>
          <p:nvPr/>
        </p:nvSpPr>
        <p:spPr>
          <a:xfrm>
            <a:off x="1155680" y="887147"/>
            <a:ext cx="3416320" cy="369332"/>
          </a:xfrm>
          <a:prstGeom prst="rect">
            <a:avLst/>
          </a:prstGeom>
        </p:spPr>
        <p:txBody>
          <a:bodyPr wrap="none">
            <a:spAutoFit/>
          </a:bodyPr>
          <a:lstStyle/>
          <a:p>
            <a:r>
              <a:rPr lang="zh-CN" altLang="en-US" dirty="0">
                <a:solidFill>
                  <a:schemeClr val="bg1"/>
                </a:solidFill>
              </a:rPr>
              <a:t>在人工神经网络的基础上发展的</a:t>
            </a:r>
            <a:endParaRPr lang="en-US" altLang="zh-CN" dirty="0">
              <a:solidFill>
                <a:schemeClr val="bg1"/>
              </a:solidFill>
            </a:endParaRPr>
          </a:p>
        </p:txBody>
      </p:sp>
      <p:sp>
        <p:nvSpPr>
          <p:cNvPr id="5" name="矩形 4">
            <a:extLst>
              <a:ext uri="{FF2B5EF4-FFF2-40B4-BE49-F238E27FC236}">
                <a16:creationId xmlns:a16="http://schemas.microsoft.com/office/drawing/2014/main" id="{79720D10-0FC1-44F1-9590-B27E08618AA5}"/>
              </a:ext>
            </a:extLst>
          </p:cNvPr>
          <p:cNvSpPr/>
          <p:nvPr/>
        </p:nvSpPr>
        <p:spPr>
          <a:xfrm>
            <a:off x="2205931" y="1651108"/>
            <a:ext cx="877163" cy="369332"/>
          </a:xfrm>
          <a:prstGeom prst="rect">
            <a:avLst/>
          </a:prstGeom>
        </p:spPr>
        <p:txBody>
          <a:bodyPr wrap="none">
            <a:spAutoFit/>
          </a:bodyPr>
          <a:lstStyle/>
          <a:p>
            <a:r>
              <a:rPr lang="zh-CN" altLang="en-US" dirty="0">
                <a:solidFill>
                  <a:schemeClr val="bg1"/>
                </a:solidFill>
              </a:rPr>
              <a:t>输入层</a:t>
            </a:r>
          </a:p>
        </p:txBody>
      </p:sp>
      <p:sp>
        <p:nvSpPr>
          <p:cNvPr id="6" name="矩形 5">
            <a:extLst>
              <a:ext uri="{FF2B5EF4-FFF2-40B4-BE49-F238E27FC236}">
                <a16:creationId xmlns:a16="http://schemas.microsoft.com/office/drawing/2014/main" id="{432C8103-D184-4546-A34F-6622986D4FB9}"/>
              </a:ext>
            </a:extLst>
          </p:cNvPr>
          <p:cNvSpPr/>
          <p:nvPr/>
        </p:nvSpPr>
        <p:spPr>
          <a:xfrm>
            <a:off x="2208365" y="2236415"/>
            <a:ext cx="877163" cy="369332"/>
          </a:xfrm>
          <a:prstGeom prst="rect">
            <a:avLst/>
          </a:prstGeom>
        </p:spPr>
        <p:txBody>
          <a:bodyPr wrap="none">
            <a:spAutoFit/>
          </a:bodyPr>
          <a:lstStyle/>
          <a:p>
            <a:r>
              <a:rPr lang="zh-CN" altLang="en-US" dirty="0">
                <a:solidFill>
                  <a:schemeClr val="bg1"/>
                </a:solidFill>
              </a:rPr>
              <a:t>隐含层</a:t>
            </a:r>
          </a:p>
        </p:txBody>
      </p:sp>
      <p:sp>
        <p:nvSpPr>
          <p:cNvPr id="7" name="矩形 6">
            <a:extLst>
              <a:ext uri="{FF2B5EF4-FFF2-40B4-BE49-F238E27FC236}">
                <a16:creationId xmlns:a16="http://schemas.microsoft.com/office/drawing/2014/main" id="{11DAC584-34D8-4548-AAA8-F3882FAE41DC}"/>
              </a:ext>
            </a:extLst>
          </p:cNvPr>
          <p:cNvSpPr/>
          <p:nvPr/>
        </p:nvSpPr>
        <p:spPr>
          <a:xfrm>
            <a:off x="2472832" y="2713670"/>
            <a:ext cx="343363" cy="369332"/>
          </a:xfrm>
          <a:prstGeom prst="rect">
            <a:avLst/>
          </a:prstGeom>
        </p:spPr>
        <p:txBody>
          <a:bodyPr wrap="none">
            <a:spAutoFit/>
          </a:bodyPr>
          <a:lstStyle/>
          <a:p>
            <a:pPr algn="ctr"/>
            <a:r>
              <a:rPr lang="en-US" altLang="zh-CN" dirty="0">
                <a:solidFill>
                  <a:schemeClr val="bg1"/>
                </a:solidFill>
              </a:rPr>
              <a:t>…</a:t>
            </a:r>
            <a:endParaRPr lang="zh-CN" altLang="en-US" dirty="0">
              <a:solidFill>
                <a:schemeClr val="bg1"/>
              </a:solidFill>
            </a:endParaRPr>
          </a:p>
        </p:txBody>
      </p:sp>
      <p:sp>
        <p:nvSpPr>
          <p:cNvPr id="8" name="矩形 7">
            <a:extLst>
              <a:ext uri="{FF2B5EF4-FFF2-40B4-BE49-F238E27FC236}">
                <a16:creationId xmlns:a16="http://schemas.microsoft.com/office/drawing/2014/main" id="{3C5F45D5-094B-4525-8AEC-10380C53303F}"/>
              </a:ext>
            </a:extLst>
          </p:cNvPr>
          <p:cNvSpPr/>
          <p:nvPr/>
        </p:nvSpPr>
        <p:spPr>
          <a:xfrm>
            <a:off x="2205931" y="3145621"/>
            <a:ext cx="877163" cy="369332"/>
          </a:xfrm>
          <a:prstGeom prst="rect">
            <a:avLst/>
          </a:prstGeom>
        </p:spPr>
        <p:txBody>
          <a:bodyPr wrap="none">
            <a:spAutoFit/>
          </a:bodyPr>
          <a:lstStyle/>
          <a:p>
            <a:r>
              <a:rPr lang="zh-CN" altLang="en-US" dirty="0">
                <a:solidFill>
                  <a:schemeClr val="bg1"/>
                </a:solidFill>
              </a:rPr>
              <a:t>隐含层</a:t>
            </a:r>
          </a:p>
        </p:txBody>
      </p:sp>
      <p:sp>
        <p:nvSpPr>
          <p:cNvPr id="9" name="矩形 8">
            <a:extLst>
              <a:ext uri="{FF2B5EF4-FFF2-40B4-BE49-F238E27FC236}">
                <a16:creationId xmlns:a16="http://schemas.microsoft.com/office/drawing/2014/main" id="{9D95CBE9-7514-42E3-A1CB-2FABA0D895D1}"/>
              </a:ext>
            </a:extLst>
          </p:cNvPr>
          <p:cNvSpPr/>
          <p:nvPr/>
        </p:nvSpPr>
        <p:spPr>
          <a:xfrm>
            <a:off x="2206736" y="3771947"/>
            <a:ext cx="877163" cy="369332"/>
          </a:xfrm>
          <a:prstGeom prst="rect">
            <a:avLst/>
          </a:prstGeom>
        </p:spPr>
        <p:txBody>
          <a:bodyPr wrap="none">
            <a:spAutoFit/>
          </a:bodyPr>
          <a:lstStyle/>
          <a:p>
            <a:r>
              <a:rPr lang="zh-CN" altLang="en-US" dirty="0">
                <a:solidFill>
                  <a:schemeClr val="bg1"/>
                </a:solidFill>
              </a:rPr>
              <a:t>输出层</a:t>
            </a:r>
          </a:p>
        </p:txBody>
      </p:sp>
      <p:sp>
        <p:nvSpPr>
          <p:cNvPr id="10" name="矩形 9">
            <a:extLst>
              <a:ext uri="{FF2B5EF4-FFF2-40B4-BE49-F238E27FC236}">
                <a16:creationId xmlns:a16="http://schemas.microsoft.com/office/drawing/2014/main" id="{828564E8-77F5-4651-8647-6999B92E5628}"/>
              </a:ext>
            </a:extLst>
          </p:cNvPr>
          <p:cNvSpPr/>
          <p:nvPr/>
        </p:nvSpPr>
        <p:spPr>
          <a:xfrm>
            <a:off x="5135553" y="2421081"/>
            <a:ext cx="3229667" cy="369332"/>
          </a:xfrm>
          <a:prstGeom prst="rect">
            <a:avLst/>
          </a:prstGeom>
        </p:spPr>
        <p:txBody>
          <a:bodyPr wrap="none">
            <a:spAutoFit/>
          </a:bodyPr>
          <a:lstStyle/>
          <a:p>
            <a:r>
              <a:rPr lang="en-US" altLang="zh-CN" dirty="0">
                <a:solidFill>
                  <a:schemeClr val="bg1"/>
                </a:solidFill>
              </a:rPr>
              <a:t>2012</a:t>
            </a:r>
            <a:r>
              <a:rPr lang="zh-CN" altLang="en-US" dirty="0">
                <a:solidFill>
                  <a:schemeClr val="bg1"/>
                </a:solidFill>
              </a:rPr>
              <a:t>年 </a:t>
            </a:r>
            <a:r>
              <a:rPr lang="en-US" altLang="zh-CN" dirty="0" err="1">
                <a:solidFill>
                  <a:schemeClr val="bg1"/>
                </a:solidFill>
              </a:rPr>
              <a:t>ImagaNet</a:t>
            </a:r>
            <a:r>
              <a:rPr lang="zh-CN" altLang="en-US" dirty="0">
                <a:solidFill>
                  <a:schemeClr val="bg1"/>
                </a:solidFill>
              </a:rPr>
              <a:t>大赛获奖算法</a:t>
            </a:r>
          </a:p>
        </p:txBody>
      </p:sp>
      <p:sp>
        <p:nvSpPr>
          <p:cNvPr id="11" name="矩形 10">
            <a:extLst>
              <a:ext uri="{FF2B5EF4-FFF2-40B4-BE49-F238E27FC236}">
                <a16:creationId xmlns:a16="http://schemas.microsoft.com/office/drawing/2014/main" id="{6C1F008D-468D-40EC-8688-B951A219217D}"/>
              </a:ext>
            </a:extLst>
          </p:cNvPr>
          <p:cNvSpPr/>
          <p:nvPr/>
        </p:nvSpPr>
        <p:spPr>
          <a:xfrm>
            <a:off x="5144337" y="2960955"/>
            <a:ext cx="3716980" cy="369332"/>
          </a:xfrm>
          <a:prstGeom prst="rect">
            <a:avLst/>
          </a:prstGeom>
        </p:spPr>
        <p:txBody>
          <a:bodyPr wrap="none">
            <a:spAutoFit/>
          </a:bodyPr>
          <a:lstStyle/>
          <a:p>
            <a:r>
              <a:rPr lang="en-US" altLang="zh-CN" dirty="0">
                <a:solidFill>
                  <a:schemeClr val="bg1"/>
                </a:solidFill>
              </a:rPr>
              <a:t>1998</a:t>
            </a:r>
            <a:r>
              <a:rPr lang="zh-CN" altLang="en-US" dirty="0">
                <a:solidFill>
                  <a:schemeClr val="bg1"/>
                </a:solidFill>
              </a:rPr>
              <a:t>年 贝尔实验室 </a:t>
            </a:r>
            <a:r>
              <a:rPr lang="en-US" altLang="zh-CN" dirty="0">
                <a:solidFill>
                  <a:schemeClr val="bg1"/>
                </a:solidFill>
              </a:rPr>
              <a:t>Yann </a:t>
            </a:r>
            <a:r>
              <a:rPr lang="en-US" altLang="zh-CN" dirty="0" err="1">
                <a:solidFill>
                  <a:schemeClr val="bg1"/>
                </a:solidFill>
              </a:rPr>
              <a:t>Lecun</a:t>
            </a:r>
            <a:r>
              <a:rPr lang="en-US" altLang="zh-CN" dirty="0">
                <a:solidFill>
                  <a:schemeClr val="bg1"/>
                </a:solidFill>
              </a:rPr>
              <a:t> </a:t>
            </a:r>
            <a:r>
              <a:rPr lang="zh-CN" altLang="en-US" dirty="0">
                <a:solidFill>
                  <a:schemeClr val="bg1"/>
                </a:solidFill>
              </a:rPr>
              <a:t>等人</a:t>
            </a:r>
          </a:p>
        </p:txBody>
      </p:sp>
      <p:sp>
        <p:nvSpPr>
          <p:cNvPr id="12" name="矩形 11">
            <a:extLst>
              <a:ext uri="{FF2B5EF4-FFF2-40B4-BE49-F238E27FC236}">
                <a16:creationId xmlns:a16="http://schemas.microsoft.com/office/drawing/2014/main" id="{66E2D6C7-EAE6-4272-8F5A-1074F0199149}"/>
              </a:ext>
            </a:extLst>
          </p:cNvPr>
          <p:cNvSpPr/>
          <p:nvPr/>
        </p:nvSpPr>
        <p:spPr>
          <a:xfrm>
            <a:off x="5647398" y="517815"/>
            <a:ext cx="2031325" cy="369332"/>
          </a:xfrm>
          <a:prstGeom prst="rect">
            <a:avLst/>
          </a:prstGeom>
        </p:spPr>
        <p:txBody>
          <a:bodyPr wrap="none">
            <a:spAutoFit/>
          </a:bodyPr>
          <a:lstStyle/>
          <a:p>
            <a:r>
              <a:rPr lang="zh-CN" altLang="en-US" dirty="0">
                <a:solidFill>
                  <a:schemeClr val="bg1"/>
                </a:solidFill>
              </a:rPr>
              <a:t>多层人工神经网络</a:t>
            </a:r>
          </a:p>
        </p:txBody>
      </p:sp>
    </p:spTree>
    <p:extLst>
      <p:ext uri="{BB962C8B-B14F-4D97-AF65-F5344CB8AC3E}">
        <p14:creationId xmlns:p14="http://schemas.microsoft.com/office/powerpoint/2010/main" val="205868130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6266" y="365778"/>
            <a:ext cx="2954655" cy="461665"/>
          </a:xfrm>
          <a:prstGeom prst="rect">
            <a:avLst/>
          </a:prstGeom>
        </p:spPr>
        <p:txBody>
          <a:bodyPr wrap="none">
            <a:spAutoFit/>
          </a:bodyPr>
          <a:lstStyle/>
          <a:p>
            <a:r>
              <a:rPr lang="zh-CN" altLang="en-US" sz="2400" dirty="0">
                <a:solidFill>
                  <a:schemeClr val="bg1"/>
                </a:solidFill>
              </a:rPr>
              <a:t>机器学习的基本步骤</a:t>
            </a:r>
          </a:p>
        </p:txBody>
      </p:sp>
      <p:sp>
        <p:nvSpPr>
          <p:cNvPr id="3" name="矩形 2"/>
          <p:cNvSpPr/>
          <p:nvPr/>
        </p:nvSpPr>
        <p:spPr>
          <a:xfrm>
            <a:off x="1178763" y="1308250"/>
            <a:ext cx="2608406" cy="369332"/>
          </a:xfrm>
          <a:prstGeom prst="rect">
            <a:avLst/>
          </a:prstGeom>
        </p:spPr>
        <p:txBody>
          <a:bodyPr wrap="none">
            <a:spAutoFit/>
          </a:bodyPr>
          <a:lstStyle/>
          <a:p>
            <a:r>
              <a:rPr lang="en-US" altLang="zh-CN" dirty="0">
                <a:solidFill>
                  <a:schemeClr val="bg1"/>
                </a:solidFill>
              </a:rPr>
              <a:t>1</a:t>
            </a:r>
            <a:r>
              <a:rPr lang="zh-CN" altLang="en-US" dirty="0">
                <a:solidFill>
                  <a:schemeClr val="bg1"/>
                </a:solidFill>
              </a:rPr>
              <a:t>、给模型提供训练数据</a:t>
            </a:r>
          </a:p>
        </p:txBody>
      </p:sp>
      <p:sp>
        <p:nvSpPr>
          <p:cNvPr id="4" name="矩形 3"/>
          <p:cNvSpPr/>
          <p:nvPr/>
        </p:nvSpPr>
        <p:spPr>
          <a:xfrm>
            <a:off x="1178761" y="2045001"/>
            <a:ext cx="4224233" cy="369332"/>
          </a:xfrm>
          <a:prstGeom prst="rect">
            <a:avLst/>
          </a:prstGeom>
        </p:spPr>
        <p:txBody>
          <a:bodyPr wrap="none">
            <a:spAutoFit/>
          </a:bodyPr>
          <a:lstStyle/>
          <a:p>
            <a:r>
              <a:rPr lang="en-US" altLang="zh-CN" dirty="0">
                <a:solidFill>
                  <a:schemeClr val="bg1"/>
                </a:solidFill>
              </a:rPr>
              <a:t>2</a:t>
            </a:r>
            <a:r>
              <a:rPr lang="zh-CN" altLang="en-US" dirty="0">
                <a:solidFill>
                  <a:schemeClr val="bg1"/>
                </a:solidFill>
              </a:rPr>
              <a:t>、使用模型学习训练数据得到训练结果</a:t>
            </a:r>
          </a:p>
        </p:txBody>
      </p:sp>
      <p:sp>
        <p:nvSpPr>
          <p:cNvPr id="5" name="矩形 4"/>
          <p:cNvSpPr/>
          <p:nvPr/>
        </p:nvSpPr>
        <p:spPr>
          <a:xfrm>
            <a:off x="1178761" y="2809734"/>
            <a:ext cx="2608406" cy="369332"/>
          </a:xfrm>
          <a:prstGeom prst="rect">
            <a:avLst/>
          </a:prstGeom>
        </p:spPr>
        <p:txBody>
          <a:bodyPr wrap="none">
            <a:spAutoFit/>
          </a:bodyPr>
          <a:lstStyle/>
          <a:p>
            <a:r>
              <a:rPr lang="en-US" altLang="zh-CN" dirty="0">
                <a:solidFill>
                  <a:schemeClr val="bg1"/>
                </a:solidFill>
              </a:rPr>
              <a:t>3</a:t>
            </a:r>
            <a:r>
              <a:rPr lang="zh-CN" altLang="en-US" dirty="0">
                <a:solidFill>
                  <a:schemeClr val="bg1"/>
                </a:solidFill>
              </a:rPr>
              <a:t>、验证模型的训练结果</a:t>
            </a:r>
          </a:p>
        </p:txBody>
      </p:sp>
      <p:sp>
        <p:nvSpPr>
          <p:cNvPr id="6" name="矩形 5"/>
          <p:cNvSpPr/>
          <p:nvPr/>
        </p:nvSpPr>
        <p:spPr>
          <a:xfrm>
            <a:off x="1178763" y="3622962"/>
            <a:ext cx="2608406" cy="369332"/>
          </a:xfrm>
          <a:prstGeom prst="rect">
            <a:avLst/>
          </a:prstGeom>
        </p:spPr>
        <p:txBody>
          <a:bodyPr wrap="none">
            <a:spAutoFit/>
          </a:bodyPr>
          <a:lstStyle/>
          <a:p>
            <a:r>
              <a:rPr lang="en-US" altLang="zh-CN" dirty="0">
                <a:solidFill>
                  <a:schemeClr val="bg1"/>
                </a:solidFill>
              </a:rPr>
              <a:t>4</a:t>
            </a:r>
            <a:r>
              <a:rPr lang="zh-CN" altLang="en-US" dirty="0">
                <a:solidFill>
                  <a:schemeClr val="bg1"/>
                </a:solidFill>
              </a:rPr>
              <a:t>、输出并使用训练结果</a:t>
            </a:r>
          </a:p>
        </p:txBody>
      </p:sp>
      <p:sp>
        <p:nvSpPr>
          <p:cNvPr id="7" name="矩形 6"/>
          <p:cNvSpPr/>
          <p:nvPr/>
        </p:nvSpPr>
        <p:spPr>
          <a:xfrm>
            <a:off x="6151602" y="938918"/>
            <a:ext cx="1107996" cy="369332"/>
          </a:xfrm>
          <a:prstGeom prst="rect">
            <a:avLst/>
          </a:prstGeom>
        </p:spPr>
        <p:txBody>
          <a:bodyPr wrap="none">
            <a:spAutoFit/>
          </a:bodyPr>
          <a:lstStyle/>
          <a:p>
            <a:r>
              <a:rPr lang="zh-CN" altLang="en-US" dirty="0">
                <a:solidFill>
                  <a:schemeClr val="bg1"/>
                </a:solidFill>
              </a:rPr>
              <a:t>监督学习</a:t>
            </a:r>
          </a:p>
        </p:txBody>
      </p:sp>
      <p:sp>
        <p:nvSpPr>
          <p:cNvPr id="8" name="矩形 7"/>
          <p:cNvSpPr/>
          <p:nvPr/>
        </p:nvSpPr>
        <p:spPr>
          <a:xfrm>
            <a:off x="6151602" y="1469489"/>
            <a:ext cx="1338828" cy="369332"/>
          </a:xfrm>
          <a:prstGeom prst="rect">
            <a:avLst/>
          </a:prstGeom>
        </p:spPr>
        <p:txBody>
          <a:bodyPr wrap="none">
            <a:spAutoFit/>
          </a:bodyPr>
          <a:lstStyle/>
          <a:p>
            <a:r>
              <a:rPr lang="zh-CN" altLang="en-US" dirty="0">
                <a:solidFill>
                  <a:schemeClr val="bg1"/>
                </a:solidFill>
              </a:rPr>
              <a:t>非监督学习</a:t>
            </a:r>
          </a:p>
        </p:txBody>
      </p:sp>
      <p:sp>
        <p:nvSpPr>
          <p:cNvPr id="9" name="矩形 8"/>
          <p:cNvSpPr/>
          <p:nvPr/>
        </p:nvSpPr>
        <p:spPr>
          <a:xfrm>
            <a:off x="6151602" y="1992857"/>
            <a:ext cx="1338828" cy="369332"/>
          </a:xfrm>
          <a:prstGeom prst="rect">
            <a:avLst/>
          </a:prstGeom>
        </p:spPr>
        <p:txBody>
          <a:bodyPr wrap="none">
            <a:spAutoFit/>
          </a:bodyPr>
          <a:lstStyle/>
          <a:p>
            <a:r>
              <a:rPr lang="zh-CN" altLang="en-US" dirty="0">
                <a:solidFill>
                  <a:schemeClr val="bg1"/>
                </a:solidFill>
              </a:rPr>
              <a:t>半监督学习</a:t>
            </a:r>
          </a:p>
        </p:txBody>
      </p:sp>
      <p:sp>
        <p:nvSpPr>
          <p:cNvPr id="10" name="矩形 9"/>
          <p:cNvSpPr/>
          <p:nvPr/>
        </p:nvSpPr>
        <p:spPr>
          <a:xfrm>
            <a:off x="6151602" y="2504570"/>
            <a:ext cx="1107996" cy="369332"/>
          </a:xfrm>
          <a:prstGeom prst="rect">
            <a:avLst/>
          </a:prstGeom>
        </p:spPr>
        <p:txBody>
          <a:bodyPr wrap="none">
            <a:spAutoFit/>
          </a:bodyPr>
          <a:lstStyle/>
          <a:p>
            <a:r>
              <a:rPr lang="zh-CN" altLang="en-US" dirty="0">
                <a:solidFill>
                  <a:schemeClr val="bg1"/>
                </a:solidFill>
              </a:rPr>
              <a:t>强化学习</a:t>
            </a:r>
          </a:p>
        </p:txBody>
      </p:sp>
      <p:sp>
        <p:nvSpPr>
          <p:cNvPr id="11" name="矩形 10"/>
          <p:cNvSpPr/>
          <p:nvPr/>
        </p:nvSpPr>
        <p:spPr>
          <a:xfrm>
            <a:off x="6151602" y="3000587"/>
            <a:ext cx="1107996" cy="369332"/>
          </a:xfrm>
          <a:prstGeom prst="rect">
            <a:avLst/>
          </a:prstGeom>
        </p:spPr>
        <p:txBody>
          <a:bodyPr wrap="none">
            <a:spAutoFit/>
          </a:bodyPr>
          <a:lstStyle/>
          <a:p>
            <a:r>
              <a:rPr lang="zh-CN" altLang="en-US" dirty="0">
                <a:solidFill>
                  <a:schemeClr val="bg1"/>
                </a:solidFill>
              </a:rPr>
              <a:t>模仿学习</a:t>
            </a:r>
          </a:p>
        </p:txBody>
      </p:sp>
    </p:spTree>
    <p:extLst>
      <p:ext uri="{BB962C8B-B14F-4D97-AF65-F5344CB8AC3E}">
        <p14:creationId xmlns:p14="http://schemas.microsoft.com/office/powerpoint/2010/main" val="319064690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s://timgsa.baidu.com/timg?image&amp;quality=80&amp;size=b10000_10000&amp;sec=1535556406&amp;di=31b92a3c11895b50e47b829a316bd4bb&amp;src=http://img.tuku.cn/file_big/201403/4b6c0f431b464422a5b807c666c3c27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431111" y="2682725"/>
            <a:ext cx="2712889" cy="192569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432591" y="569586"/>
            <a:ext cx="3877985" cy="369332"/>
          </a:xfrm>
          <a:prstGeom prst="rect">
            <a:avLst/>
          </a:prstGeom>
        </p:spPr>
        <p:txBody>
          <a:bodyPr wrap="none">
            <a:spAutoFit/>
          </a:bodyPr>
          <a:lstStyle/>
          <a:p>
            <a:r>
              <a:rPr lang="zh-CN" altLang="en-US" dirty="0">
                <a:solidFill>
                  <a:schemeClr val="bg1"/>
                </a:solidFill>
              </a:rPr>
              <a:t>监督学习：用有标签的数据训练模型</a:t>
            </a:r>
          </a:p>
        </p:txBody>
      </p:sp>
      <p:sp>
        <p:nvSpPr>
          <p:cNvPr id="3" name="矩形 2"/>
          <p:cNvSpPr/>
          <p:nvPr/>
        </p:nvSpPr>
        <p:spPr>
          <a:xfrm>
            <a:off x="432591" y="1091318"/>
            <a:ext cx="3877985" cy="369332"/>
          </a:xfrm>
          <a:prstGeom prst="rect">
            <a:avLst/>
          </a:prstGeom>
        </p:spPr>
        <p:txBody>
          <a:bodyPr wrap="none">
            <a:spAutoFit/>
          </a:bodyPr>
          <a:lstStyle/>
          <a:p>
            <a:r>
              <a:rPr lang="zh-CN" altLang="en-US" dirty="0">
                <a:solidFill>
                  <a:schemeClr val="bg1"/>
                </a:solidFill>
              </a:rPr>
              <a:t>无监督学习：用无标签数据训练模型</a:t>
            </a:r>
          </a:p>
        </p:txBody>
      </p:sp>
      <p:sp>
        <p:nvSpPr>
          <p:cNvPr id="4" name="矩形 3"/>
          <p:cNvSpPr/>
          <p:nvPr/>
        </p:nvSpPr>
        <p:spPr>
          <a:xfrm>
            <a:off x="432591" y="1636750"/>
            <a:ext cx="6417141" cy="369332"/>
          </a:xfrm>
          <a:prstGeom prst="rect">
            <a:avLst/>
          </a:prstGeom>
        </p:spPr>
        <p:txBody>
          <a:bodyPr wrap="none">
            <a:spAutoFit/>
          </a:bodyPr>
          <a:lstStyle/>
          <a:p>
            <a:r>
              <a:rPr lang="zh-CN" altLang="en-US" dirty="0">
                <a:solidFill>
                  <a:schemeClr val="bg1"/>
                </a:solidFill>
              </a:rPr>
              <a:t>半监督学习：用少量有标签数据和大量无标签数据训练模型</a:t>
            </a:r>
          </a:p>
        </p:txBody>
      </p:sp>
      <p:pic>
        <p:nvPicPr>
          <p:cNvPr id="1026" name="Picture 2" descr="https://timgsa.baidu.com/timg?image&amp;quality=80&amp;size=b9999_10000&amp;sec=1535566285248&amp;di=960720cfb2c1c62cf147e753a760fa6d&amp;imgtype=0&amp;src=http%3A%2F%2Fimg1.sc115.com%2Fuploads%2Fsc%2Fjpg%2F144%2F186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5896" y="2276325"/>
            <a:ext cx="3284634" cy="23320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imgsa.baidu.com/timg?image&amp;quality=80&amp;size=b9999_10000&amp;sec=1535566318458&amp;di=75158bb53e946dc7c9d240a55d9cd465&amp;imgtype=jpg&amp;src=http%3A%2F%2Fimg4.imgtn.bdimg.com%2Fit%2Fu%3D3170168934%2C889350365%26fm%3D214%26gp%3D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6444" y="2276325"/>
            <a:ext cx="3109452" cy="2332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907427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hape 99"/>
          <p:cNvSpPr>
            <a:spLocks noChangeArrowheads="1"/>
          </p:cNvSpPr>
          <p:nvPr/>
        </p:nvSpPr>
        <p:spPr bwMode="auto">
          <a:xfrm>
            <a:off x="2820988" y="820738"/>
            <a:ext cx="3502025"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315" name="Shape 100"/>
          <p:cNvSpPr>
            <a:spLocks noChangeArrowheads="1"/>
          </p:cNvSpPr>
          <p:nvPr/>
        </p:nvSpPr>
        <p:spPr bwMode="auto">
          <a:xfrm>
            <a:off x="2001838" y="1588"/>
            <a:ext cx="5140325" cy="51403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316" name="Shape 101"/>
          <p:cNvSpPr>
            <a:spLocks noChangeArrowheads="1"/>
          </p:cNvSpPr>
          <p:nvPr/>
        </p:nvSpPr>
        <p:spPr bwMode="auto">
          <a:xfrm rot="18871351" flipH="1">
            <a:off x="7308850" y="688976"/>
            <a:ext cx="987425"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17" name="Shape 102"/>
          <p:cNvSpPr>
            <a:spLocks noChangeArrowheads="1"/>
          </p:cNvSpPr>
          <p:nvPr/>
        </p:nvSpPr>
        <p:spPr bwMode="auto">
          <a:xfrm rot="18871351" flipH="1">
            <a:off x="7294563" y="1192213"/>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18" name="Shape 103"/>
          <p:cNvSpPr>
            <a:spLocks noChangeArrowheads="1"/>
          </p:cNvSpPr>
          <p:nvPr/>
        </p:nvSpPr>
        <p:spPr bwMode="auto">
          <a:xfrm rot="18871351" flipH="1">
            <a:off x="5456237" y="892176"/>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19" name="Shape 104"/>
          <p:cNvSpPr>
            <a:spLocks noChangeArrowheads="1"/>
          </p:cNvSpPr>
          <p:nvPr/>
        </p:nvSpPr>
        <p:spPr bwMode="auto">
          <a:xfrm rot="18871351" flipH="1">
            <a:off x="6677025" y="2354263"/>
            <a:ext cx="1065213" cy="20637"/>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26" name="Shape 101"/>
          <p:cNvSpPr>
            <a:spLocks noChangeArrowheads="1"/>
          </p:cNvSpPr>
          <p:nvPr/>
        </p:nvSpPr>
        <p:spPr bwMode="auto">
          <a:xfrm rot="18871351" flipH="1">
            <a:off x="2300288" y="3560763"/>
            <a:ext cx="990600"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27" name="Shape 102"/>
          <p:cNvSpPr>
            <a:spLocks noChangeArrowheads="1"/>
          </p:cNvSpPr>
          <p:nvPr/>
        </p:nvSpPr>
        <p:spPr bwMode="auto">
          <a:xfrm rot="18871351" flipH="1">
            <a:off x="2290763" y="4064000"/>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28" name="Shape 103"/>
          <p:cNvSpPr>
            <a:spLocks noChangeArrowheads="1"/>
          </p:cNvSpPr>
          <p:nvPr/>
        </p:nvSpPr>
        <p:spPr bwMode="auto">
          <a:xfrm rot="18871351" flipH="1">
            <a:off x="452437" y="3763963"/>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30" name="Shape 99"/>
          <p:cNvSpPr>
            <a:spLocks noChangeArrowheads="1"/>
          </p:cNvSpPr>
          <p:nvPr/>
        </p:nvSpPr>
        <p:spPr bwMode="auto">
          <a:xfrm>
            <a:off x="2822575" y="819150"/>
            <a:ext cx="3503613"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331" name="Shape 100"/>
          <p:cNvSpPr>
            <a:spLocks noChangeArrowheads="1"/>
          </p:cNvSpPr>
          <p:nvPr/>
        </p:nvSpPr>
        <p:spPr bwMode="auto">
          <a:xfrm>
            <a:off x="2003425" y="0"/>
            <a:ext cx="5141913" cy="51419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21" name="TextBox 42" descr="6A3013BADB884660B194CAD3FEF2932C# #TextBox 42"/>
          <p:cNvSpPr txBox="1">
            <a:spLocks noChangeArrowheads="1"/>
          </p:cNvSpPr>
          <p:nvPr/>
        </p:nvSpPr>
        <p:spPr bwMode="auto">
          <a:xfrm>
            <a:off x="541358" y="436861"/>
            <a:ext cx="14157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人工智能</a:t>
            </a:r>
          </a:p>
        </p:txBody>
      </p:sp>
      <p:sp>
        <p:nvSpPr>
          <p:cNvPr id="23" name="TextBox 42" descr="6A3013BADB884660B194CAD3FEF2932C# #TextBox 42"/>
          <p:cNvSpPr txBox="1">
            <a:spLocks noChangeArrowheads="1"/>
          </p:cNvSpPr>
          <p:nvPr/>
        </p:nvSpPr>
        <p:spPr bwMode="auto">
          <a:xfrm>
            <a:off x="3734139" y="927634"/>
            <a:ext cx="14157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机器学习</a:t>
            </a:r>
          </a:p>
        </p:txBody>
      </p:sp>
      <p:sp>
        <p:nvSpPr>
          <p:cNvPr id="24" name="TextBox 42" descr="6A3013BADB884660B194CAD3FEF2932C# #TextBox 42"/>
          <p:cNvSpPr txBox="1">
            <a:spLocks noChangeArrowheads="1"/>
          </p:cNvSpPr>
          <p:nvPr/>
        </p:nvSpPr>
        <p:spPr bwMode="auto">
          <a:xfrm>
            <a:off x="2318367" y="1613434"/>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深度学习</a:t>
            </a:r>
          </a:p>
        </p:txBody>
      </p:sp>
      <p:sp>
        <p:nvSpPr>
          <p:cNvPr id="25" name="TextBox 42" descr="6A3013BADB884660B194CAD3FEF2932C# #TextBox 42"/>
          <p:cNvSpPr txBox="1">
            <a:spLocks noChangeArrowheads="1"/>
          </p:cNvSpPr>
          <p:nvPr/>
        </p:nvSpPr>
        <p:spPr bwMode="auto">
          <a:xfrm>
            <a:off x="4918670" y="2517974"/>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神经网络</a:t>
            </a:r>
          </a:p>
        </p:txBody>
      </p:sp>
      <p:sp>
        <p:nvSpPr>
          <p:cNvPr id="26" name="TextBox 42" descr="6A3013BADB884660B194CAD3FEF2932C# #TextBox 42"/>
          <p:cNvSpPr txBox="1">
            <a:spLocks noChangeArrowheads="1"/>
          </p:cNvSpPr>
          <p:nvPr/>
        </p:nvSpPr>
        <p:spPr bwMode="auto">
          <a:xfrm>
            <a:off x="1370705" y="2979639"/>
            <a:ext cx="17235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计算机视觉</a:t>
            </a:r>
          </a:p>
        </p:txBody>
      </p:sp>
      <p:sp>
        <p:nvSpPr>
          <p:cNvPr id="27" name="TextBox 42" descr="6A3013BADB884660B194CAD3FEF2932C# #TextBox 42"/>
          <p:cNvSpPr txBox="1">
            <a:spLocks noChangeArrowheads="1"/>
          </p:cNvSpPr>
          <p:nvPr/>
        </p:nvSpPr>
        <p:spPr bwMode="auto">
          <a:xfrm>
            <a:off x="5413044" y="3468439"/>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图像识别</a:t>
            </a:r>
          </a:p>
        </p:txBody>
      </p:sp>
      <p:sp>
        <p:nvSpPr>
          <p:cNvPr id="28" name="TextBox 42" descr="6A3013BADB884660B194CAD3FEF2932C# #TextBox 42"/>
          <p:cNvSpPr txBox="1">
            <a:spLocks noChangeArrowheads="1"/>
          </p:cNvSpPr>
          <p:nvPr/>
        </p:nvSpPr>
        <p:spPr bwMode="auto">
          <a:xfrm>
            <a:off x="5879924" y="1489486"/>
            <a:ext cx="17235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大数据分析</a:t>
            </a:r>
          </a:p>
        </p:txBody>
      </p:sp>
    </p:spTree>
    <p:extLst>
      <p:ext uri="{BB962C8B-B14F-4D97-AF65-F5344CB8AC3E}">
        <p14:creationId xmlns:p14="http://schemas.microsoft.com/office/powerpoint/2010/main" val="1507698410"/>
      </p:ext>
    </p:extLst>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50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1+#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1+#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5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1+#ppt_w/2"/>
                                          </p:val>
                                        </p:tav>
                                        <p:tav tm="100000">
                                          <p:val>
                                            <p:strVal val="#ppt_x"/>
                                          </p:val>
                                        </p:tav>
                                      </p:tavLst>
                                    </p:anim>
                                    <p:anim calcmode="lin" valueType="num">
                                      <p:cBhvr additive="base">
                                        <p:cTn id="16" dur="500" fill="hold"/>
                                        <p:tgtEl>
                                          <p:spTgt spid="2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50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1+#ppt_w/2"/>
                                          </p:val>
                                        </p:tav>
                                        <p:tav tm="100000">
                                          <p:val>
                                            <p:strVal val="#ppt_x"/>
                                          </p:val>
                                        </p:tav>
                                      </p:tavLst>
                                    </p:anim>
                                    <p:anim calcmode="lin" valueType="num">
                                      <p:cBhvr additive="base">
                                        <p:cTn id="20" dur="500" fill="hold"/>
                                        <p:tgtEl>
                                          <p:spTgt spid="25"/>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50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1+#ppt_w/2"/>
                                          </p:val>
                                        </p:tav>
                                        <p:tav tm="100000">
                                          <p:val>
                                            <p:strVal val="#ppt_x"/>
                                          </p:val>
                                        </p:tav>
                                      </p:tavLst>
                                    </p:anim>
                                    <p:anim calcmode="lin" valueType="num">
                                      <p:cBhvr additive="base">
                                        <p:cTn id="24" dur="500" fill="hold"/>
                                        <p:tgtEl>
                                          <p:spTgt spid="26"/>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50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1+#ppt_w/2"/>
                                          </p:val>
                                        </p:tav>
                                        <p:tav tm="100000">
                                          <p:val>
                                            <p:strVal val="#ppt_x"/>
                                          </p:val>
                                        </p:tav>
                                      </p:tavLst>
                                    </p:anim>
                                    <p:anim calcmode="lin" valueType="num">
                                      <p:cBhvr additive="base">
                                        <p:cTn id="28" dur="500" fill="hold"/>
                                        <p:tgtEl>
                                          <p:spTgt spid="27"/>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50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1+#ppt_w/2"/>
                                          </p:val>
                                        </p:tav>
                                        <p:tav tm="100000">
                                          <p:val>
                                            <p:strVal val="#ppt_x"/>
                                          </p:val>
                                        </p:tav>
                                      </p:tavLst>
                                    </p:anim>
                                    <p:anim calcmode="lin" valueType="num">
                                      <p:cBhvr additive="base">
                                        <p:cTn id="32"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4" grpId="0"/>
      <p:bldP spid="25" grpId="0"/>
      <p:bldP spid="26" grpId="0"/>
      <p:bldP spid="27" grpId="0"/>
      <p:bldP spid="2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86521" y="1074912"/>
            <a:ext cx="6730048" cy="646331"/>
          </a:xfrm>
          <a:prstGeom prst="rect">
            <a:avLst/>
          </a:prstGeom>
        </p:spPr>
        <p:txBody>
          <a:bodyPr wrap="none">
            <a:spAutoFit/>
          </a:bodyPr>
          <a:lstStyle/>
          <a:p>
            <a:r>
              <a:rPr lang="en-US" altLang="zh-CN" dirty="0">
                <a:solidFill>
                  <a:schemeClr val="bg1"/>
                </a:solidFill>
              </a:rPr>
              <a:t>	</a:t>
            </a:r>
            <a:r>
              <a:rPr lang="zh-CN" altLang="en-US" dirty="0">
                <a:solidFill>
                  <a:schemeClr val="bg1"/>
                </a:solidFill>
              </a:rPr>
              <a:t>在之前数据的基础上，设置回报函数，来引导机器训练结果，</a:t>
            </a:r>
            <a:endParaRPr lang="en-US" altLang="zh-CN" dirty="0">
              <a:solidFill>
                <a:schemeClr val="bg1"/>
              </a:solidFill>
            </a:endParaRPr>
          </a:p>
          <a:p>
            <a:r>
              <a:rPr lang="zh-CN" altLang="en-US" dirty="0">
                <a:solidFill>
                  <a:schemeClr val="bg1"/>
                </a:solidFill>
              </a:rPr>
              <a:t>最终得到最优策略</a:t>
            </a:r>
          </a:p>
        </p:txBody>
      </p:sp>
      <p:sp>
        <p:nvSpPr>
          <p:cNvPr id="3" name="矩形 2"/>
          <p:cNvSpPr/>
          <p:nvPr/>
        </p:nvSpPr>
        <p:spPr>
          <a:xfrm>
            <a:off x="694015" y="518178"/>
            <a:ext cx="1107996" cy="369332"/>
          </a:xfrm>
          <a:prstGeom prst="rect">
            <a:avLst/>
          </a:prstGeom>
        </p:spPr>
        <p:txBody>
          <a:bodyPr wrap="none">
            <a:spAutoFit/>
          </a:bodyPr>
          <a:lstStyle/>
          <a:p>
            <a:r>
              <a:rPr lang="zh-CN" altLang="en-US" dirty="0">
                <a:solidFill>
                  <a:schemeClr val="bg1"/>
                </a:solidFill>
              </a:rPr>
              <a:t>强化学习</a:t>
            </a:r>
            <a:endParaRPr lang="zh-CN" altLang="en-US" dirty="0"/>
          </a:p>
        </p:txBody>
      </p:sp>
      <p:sp>
        <p:nvSpPr>
          <p:cNvPr id="4" name="矩形 3"/>
          <p:cNvSpPr/>
          <p:nvPr/>
        </p:nvSpPr>
        <p:spPr>
          <a:xfrm>
            <a:off x="694015" y="2323279"/>
            <a:ext cx="1107996" cy="369332"/>
          </a:xfrm>
          <a:prstGeom prst="rect">
            <a:avLst/>
          </a:prstGeom>
        </p:spPr>
        <p:txBody>
          <a:bodyPr wrap="none">
            <a:spAutoFit/>
          </a:bodyPr>
          <a:lstStyle/>
          <a:p>
            <a:r>
              <a:rPr lang="zh-CN" altLang="en-US" dirty="0">
                <a:solidFill>
                  <a:schemeClr val="bg1"/>
                </a:solidFill>
              </a:rPr>
              <a:t>模仿学习</a:t>
            </a:r>
            <a:endParaRPr lang="zh-CN" altLang="en-US" dirty="0"/>
          </a:p>
        </p:txBody>
      </p:sp>
      <p:sp>
        <p:nvSpPr>
          <p:cNvPr id="5" name="矩形 4"/>
          <p:cNvSpPr/>
          <p:nvPr/>
        </p:nvSpPr>
        <p:spPr>
          <a:xfrm>
            <a:off x="886521" y="2839815"/>
            <a:ext cx="7191712" cy="646331"/>
          </a:xfrm>
          <a:prstGeom prst="rect">
            <a:avLst/>
          </a:prstGeom>
        </p:spPr>
        <p:txBody>
          <a:bodyPr wrap="none">
            <a:spAutoFit/>
          </a:bodyPr>
          <a:lstStyle/>
          <a:p>
            <a:r>
              <a:rPr lang="en-US" altLang="zh-CN" dirty="0">
                <a:solidFill>
                  <a:schemeClr val="bg1"/>
                </a:solidFill>
              </a:rPr>
              <a:t>	</a:t>
            </a:r>
            <a:r>
              <a:rPr lang="zh-CN" altLang="en-US" dirty="0">
                <a:solidFill>
                  <a:schemeClr val="bg1"/>
                </a:solidFill>
              </a:rPr>
              <a:t>在之前数据的基础上，通过对模仿者的决策和状态数据进行学习，</a:t>
            </a:r>
            <a:endParaRPr lang="en-US" altLang="zh-CN" dirty="0">
              <a:solidFill>
                <a:schemeClr val="bg1"/>
              </a:solidFill>
            </a:endParaRPr>
          </a:p>
          <a:p>
            <a:r>
              <a:rPr lang="zh-CN" altLang="en-US" dirty="0">
                <a:solidFill>
                  <a:schemeClr val="bg1"/>
                </a:solidFill>
              </a:rPr>
              <a:t>来得到跟模仿这一致的策略</a:t>
            </a:r>
          </a:p>
        </p:txBody>
      </p:sp>
      <p:sp>
        <p:nvSpPr>
          <p:cNvPr id="6" name="矩形 5"/>
          <p:cNvSpPr/>
          <p:nvPr/>
        </p:nvSpPr>
        <p:spPr>
          <a:xfrm>
            <a:off x="1248013" y="3918101"/>
            <a:ext cx="6417141" cy="369332"/>
          </a:xfrm>
          <a:prstGeom prst="rect">
            <a:avLst/>
          </a:prstGeom>
        </p:spPr>
        <p:txBody>
          <a:bodyPr wrap="none">
            <a:spAutoFit/>
          </a:bodyPr>
          <a:lstStyle/>
          <a:p>
            <a:r>
              <a:rPr lang="zh-CN" altLang="en-US" dirty="0">
                <a:solidFill>
                  <a:schemeClr val="bg1"/>
                </a:solidFill>
              </a:rPr>
              <a:t>强化学习会让人工智能更完美，模仿学习会让人工智能更像人</a:t>
            </a:r>
            <a:endParaRPr lang="zh-CN" altLang="en-US" dirty="0"/>
          </a:p>
        </p:txBody>
      </p:sp>
    </p:spTree>
    <p:extLst>
      <p:ext uri="{BB962C8B-B14F-4D97-AF65-F5344CB8AC3E}">
        <p14:creationId xmlns:p14="http://schemas.microsoft.com/office/powerpoint/2010/main" val="370381131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2" descr="6A3013BADB884660B194CAD3FEF2932C# #TextBox 42"/>
          <p:cNvSpPr txBox="1">
            <a:spLocks noChangeArrowheads="1"/>
          </p:cNvSpPr>
          <p:nvPr/>
        </p:nvSpPr>
        <p:spPr bwMode="auto">
          <a:xfrm>
            <a:off x="529327" y="321946"/>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总结：</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548" y="938769"/>
            <a:ext cx="8714643" cy="38001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94178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hape 98"/>
          <p:cNvSpPr>
            <a:spLocks noChangeArrowheads="1"/>
          </p:cNvSpPr>
          <p:nvPr/>
        </p:nvSpPr>
        <p:spPr bwMode="auto">
          <a:xfrm>
            <a:off x="3125788" y="1125538"/>
            <a:ext cx="2892425" cy="28924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8" name="Shape 99"/>
          <p:cNvSpPr>
            <a:spLocks noChangeArrowheads="1"/>
          </p:cNvSpPr>
          <p:nvPr/>
        </p:nvSpPr>
        <p:spPr bwMode="auto">
          <a:xfrm>
            <a:off x="2820988" y="820738"/>
            <a:ext cx="3502025"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9" name="Shape 100"/>
          <p:cNvSpPr>
            <a:spLocks noChangeArrowheads="1"/>
          </p:cNvSpPr>
          <p:nvPr/>
        </p:nvSpPr>
        <p:spPr bwMode="auto">
          <a:xfrm>
            <a:off x="2001838" y="1588"/>
            <a:ext cx="5140325" cy="51403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20" name="Shape 101"/>
          <p:cNvSpPr>
            <a:spLocks noChangeArrowheads="1"/>
          </p:cNvSpPr>
          <p:nvPr/>
        </p:nvSpPr>
        <p:spPr bwMode="auto">
          <a:xfrm rot="18871351" flipH="1">
            <a:off x="7308850" y="688976"/>
            <a:ext cx="987425"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1" name="Shape 102"/>
          <p:cNvSpPr>
            <a:spLocks noChangeArrowheads="1"/>
          </p:cNvSpPr>
          <p:nvPr/>
        </p:nvSpPr>
        <p:spPr bwMode="auto">
          <a:xfrm rot="18871351" flipH="1">
            <a:off x="7294563" y="1192213"/>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2" name="Shape 103"/>
          <p:cNvSpPr>
            <a:spLocks noChangeArrowheads="1"/>
          </p:cNvSpPr>
          <p:nvPr/>
        </p:nvSpPr>
        <p:spPr bwMode="auto">
          <a:xfrm rot="18871351" flipH="1">
            <a:off x="5456237" y="892176"/>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3" name="Shape 104"/>
          <p:cNvSpPr>
            <a:spLocks noChangeArrowheads="1"/>
          </p:cNvSpPr>
          <p:nvPr/>
        </p:nvSpPr>
        <p:spPr bwMode="auto">
          <a:xfrm rot="18871351" flipH="1">
            <a:off x="6677025" y="2354263"/>
            <a:ext cx="1065213" cy="20637"/>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grpSp>
        <p:nvGrpSpPr>
          <p:cNvPr id="24" name="组合 23"/>
          <p:cNvGrpSpPr>
            <a:grpSpLocks/>
          </p:cNvGrpSpPr>
          <p:nvPr/>
        </p:nvGrpSpPr>
        <p:grpSpPr bwMode="auto">
          <a:xfrm>
            <a:off x="3300413" y="1700213"/>
            <a:ext cx="2517775" cy="2152650"/>
            <a:chOff x="8799514" y="4532744"/>
            <a:chExt cx="6714162" cy="5741061"/>
          </a:xfrm>
        </p:grpSpPr>
        <p:grpSp>
          <p:nvGrpSpPr>
            <p:cNvPr id="20489" name="Group 107"/>
            <p:cNvGrpSpPr>
              <a:grpSpLocks/>
            </p:cNvGrpSpPr>
            <p:nvPr/>
          </p:nvGrpSpPr>
          <p:grpSpPr bwMode="auto">
            <a:xfrm>
              <a:off x="8985875" y="4532744"/>
              <a:ext cx="6527801" cy="5741061"/>
              <a:chOff x="0" y="955345"/>
              <a:chExt cx="6527800" cy="5741061"/>
            </a:xfrm>
          </p:grpSpPr>
          <p:sp>
            <p:nvSpPr>
              <p:cNvPr id="20490" name="Shape 105"/>
              <p:cNvSpPr>
                <a:spLocks noChangeArrowheads="1"/>
              </p:cNvSpPr>
              <p:nvPr/>
            </p:nvSpPr>
            <p:spPr bwMode="auto">
              <a:xfrm>
                <a:off x="101511" y="955345"/>
                <a:ext cx="6201918" cy="5741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19050" tIns="19050" rIns="19050" bIns="19050" anchor="ctr">
                <a:spAutoFit/>
              </a:bodyPr>
              <a:lstStyle/>
              <a:p>
                <a:pPr>
                  <a:lnSpc>
                    <a:spcPct val="80000"/>
                  </a:lnSpc>
                </a:pPr>
                <a:r>
                  <a:rPr lang="en-US" altLang="zh-CN" sz="17100" dirty="0">
                    <a:solidFill>
                      <a:srgbClr val="FFFFFF"/>
                    </a:solidFill>
                    <a:latin typeface="Impact" pitchFamily="34" charset="0"/>
                    <a:ea typeface="헤드라인A"/>
                    <a:cs typeface="헤드라인A"/>
                  </a:rPr>
                  <a:t>02</a:t>
                </a:r>
              </a:p>
            </p:txBody>
          </p:sp>
          <p:pic>
            <p:nvPicPr>
              <p:cNvPr id="20491" name="pasted-image.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2622543"/>
                <a:ext cx="6527800" cy="146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
          <p:nvSpPr>
            <p:cNvPr id="20492" name="Shape 108"/>
            <p:cNvSpPr>
              <a:spLocks noChangeArrowheads="1"/>
            </p:cNvSpPr>
            <p:nvPr/>
          </p:nvSpPr>
          <p:spPr bwMode="auto">
            <a:xfrm>
              <a:off x="8799514" y="6230003"/>
              <a:ext cx="6489791" cy="984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17145" rIns="17145">
              <a:spAutoFit/>
            </a:bodyP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algn="ctr" eaLnBrk="1" hangingPunct="1"/>
              <a:r>
                <a:rPr lang="en-US" altLang="zh-CN" b="1" dirty="0">
                  <a:solidFill>
                    <a:srgbClr val="FFFFFF"/>
                  </a:solidFill>
                  <a:latin typeface="Arial" pitchFamily="34" charset="0"/>
                  <a:cs typeface="Arial" pitchFamily="34" charset="0"/>
                  <a:sym typeface="Arial" pitchFamily="34" charset="0"/>
                </a:rPr>
                <a:t>Unity ML-Agents</a:t>
              </a:r>
              <a:endParaRPr lang="zh-CN" altLang="zh-CN" b="1" dirty="0">
                <a:solidFill>
                  <a:srgbClr val="FFFFFF"/>
                </a:solidFill>
                <a:latin typeface="Arial" pitchFamily="34" charset="0"/>
                <a:cs typeface="Arial" pitchFamily="34" charset="0"/>
                <a:sym typeface="Arial" pitchFamily="34" charset="0"/>
              </a:endParaRPr>
            </a:p>
          </p:txBody>
        </p:sp>
        <p:sp>
          <p:nvSpPr>
            <p:cNvPr id="20493" name="Shape 109"/>
            <p:cNvSpPr>
              <a:spLocks noChangeArrowheads="1"/>
            </p:cNvSpPr>
            <p:nvPr/>
          </p:nvSpPr>
          <p:spPr bwMode="auto">
            <a:xfrm>
              <a:off x="9415634" y="6973230"/>
              <a:ext cx="5400333" cy="787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7145" rIns="17145">
              <a:spAutoFit/>
            </a:bodyPr>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algn="ctr" defTabSz="914400" eaLnBrk="1" hangingPunct="1">
                <a:lnSpc>
                  <a:spcPct val="110000"/>
                </a:lnSpc>
              </a:pPr>
              <a:r>
                <a:rPr lang="zh-CN" altLang="zh-CN" sz="600">
                  <a:solidFill>
                    <a:schemeClr val="bg1"/>
                  </a:solidFill>
                  <a:latin typeface="Arial" pitchFamily="34" charset="0"/>
                  <a:cs typeface="Arial" pitchFamily="34" charset="0"/>
                  <a:sym typeface="Arial" pitchFamily="34" charset="0"/>
                </a:rPr>
                <a:t>this is a sample text. insert your desired text here. Again. this is a dummy text. enter your own text here.</a:t>
              </a:r>
            </a:p>
          </p:txBody>
        </p:sp>
      </p:grpSp>
      <p:sp>
        <p:nvSpPr>
          <p:cNvPr id="30" name="Shape 101"/>
          <p:cNvSpPr>
            <a:spLocks noChangeArrowheads="1"/>
          </p:cNvSpPr>
          <p:nvPr/>
        </p:nvSpPr>
        <p:spPr bwMode="auto">
          <a:xfrm rot="18871351" flipH="1">
            <a:off x="2300288" y="3560763"/>
            <a:ext cx="990600"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1" name="Shape 102"/>
          <p:cNvSpPr>
            <a:spLocks noChangeArrowheads="1"/>
          </p:cNvSpPr>
          <p:nvPr/>
        </p:nvSpPr>
        <p:spPr bwMode="auto">
          <a:xfrm rot="18871351" flipH="1">
            <a:off x="2290763" y="4064000"/>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2" name="Shape 103"/>
          <p:cNvSpPr>
            <a:spLocks noChangeArrowheads="1"/>
          </p:cNvSpPr>
          <p:nvPr/>
        </p:nvSpPr>
        <p:spPr bwMode="auto">
          <a:xfrm rot="18871351" flipH="1">
            <a:off x="452437" y="3763963"/>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3" name="Shape 98"/>
          <p:cNvSpPr>
            <a:spLocks noChangeArrowheads="1"/>
          </p:cNvSpPr>
          <p:nvPr/>
        </p:nvSpPr>
        <p:spPr bwMode="auto">
          <a:xfrm>
            <a:off x="3127375" y="1123950"/>
            <a:ext cx="2894013" cy="28940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34" name="Shape 99"/>
          <p:cNvSpPr>
            <a:spLocks noChangeArrowheads="1"/>
          </p:cNvSpPr>
          <p:nvPr/>
        </p:nvSpPr>
        <p:spPr bwMode="auto">
          <a:xfrm>
            <a:off x="2822575" y="819150"/>
            <a:ext cx="3503613"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35" name="Shape 100"/>
          <p:cNvSpPr>
            <a:spLocks noChangeArrowheads="1"/>
          </p:cNvSpPr>
          <p:nvPr/>
        </p:nvSpPr>
        <p:spPr bwMode="auto">
          <a:xfrm>
            <a:off x="2003425" y="0"/>
            <a:ext cx="5141913" cy="51419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Effect transition="in" filter="fade">
                                      <p:cBhvr>
                                        <p:cTn id="9" dur="1000"/>
                                        <p:tgtEl>
                                          <p:spTgt spid="17"/>
                                        </p:tgtEl>
                                      </p:cBhvr>
                                    </p:animEffect>
                                  </p:childTnLst>
                                </p:cTn>
                              </p:par>
                              <p:par>
                                <p:cTn id="10" presetID="53" presetClass="entr" presetSubtype="16" fill="hold" nodeType="withEffect">
                                  <p:stCondLst>
                                    <p:cond delay="200"/>
                                  </p:stCondLst>
                                  <p:childTnLst>
                                    <p:set>
                                      <p:cBhvr>
                                        <p:cTn id="11" dur="1" fill="hold">
                                          <p:stCondLst>
                                            <p:cond delay="0"/>
                                          </p:stCondLst>
                                        </p:cTn>
                                        <p:tgtEl>
                                          <p:spTgt spid="18"/>
                                        </p:tgtEl>
                                        <p:attrNameLst>
                                          <p:attrName>style.visibility</p:attrName>
                                        </p:attrNameLst>
                                      </p:cBhvr>
                                      <p:to>
                                        <p:strVal val="visible"/>
                                      </p:to>
                                    </p:set>
                                    <p:anim calcmode="lin" valueType="num">
                                      <p:cBhvr>
                                        <p:cTn id="12" dur="1000" fill="hold"/>
                                        <p:tgtEl>
                                          <p:spTgt spid="18"/>
                                        </p:tgtEl>
                                        <p:attrNameLst>
                                          <p:attrName>ppt_w</p:attrName>
                                        </p:attrNameLst>
                                      </p:cBhvr>
                                      <p:tavLst>
                                        <p:tav tm="0">
                                          <p:val>
                                            <p:fltVal val="0"/>
                                          </p:val>
                                        </p:tav>
                                        <p:tav tm="100000">
                                          <p:val>
                                            <p:strVal val="#ppt_w"/>
                                          </p:val>
                                        </p:tav>
                                      </p:tavLst>
                                    </p:anim>
                                    <p:anim calcmode="lin" valueType="num">
                                      <p:cBhvr>
                                        <p:cTn id="13" dur="1000" fill="hold"/>
                                        <p:tgtEl>
                                          <p:spTgt spid="18"/>
                                        </p:tgtEl>
                                        <p:attrNameLst>
                                          <p:attrName>ppt_h</p:attrName>
                                        </p:attrNameLst>
                                      </p:cBhvr>
                                      <p:tavLst>
                                        <p:tav tm="0">
                                          <p:val>
                                            <p:fltVal val="0"/>
                                          </p:val>
                                        </p:tav>
                                        <p:tav tm="100000">
                                          <p:val>
                                            <p:strVal val="#ppt_h"/>
                                          </p:val>
                                        </p:tav>
                                      </p:tavLst>
                                    </p:anim>
                                    <p:animEffect transition="in" filter="fade">
                                      <p:cBhvr>
                                        <p:cTn id="14" dur="1000"/>
                                        <p:tgtEl>
                                          <p:spTgt spid="18"/>
                                        </p:tgtEl>
                                      </p:cBhvr>
                                    </p:animEffect>
                                  </p:childTnLst>
                                </p:cTn>
                              </p:par>
                              <p:par>
                                <p:cTn id="15" presetID="53" presetClass="entr" presetSubtype="16" fill="hold" nodeType="withEffect">
                                  <p:stCondLst>
                                    <p:cond delay="300"/>
                                  </p:stCondLst>
                                  <p:childTnLst>
                                    <p:set>
                                      <p:cBhvr>
                                        <p:cTn id="16" dur="1" fill="hold">
                                          <p:stCondLst>
                                            <p:cond delay="0"/>
                                          </p:stCondLst>
                                        </p:cTn>
                                        <p:tgtEl>
                                          <p:spTgt spid="19"/>
                                        </p:tgtEl>
                                        <p:attrNameLst>
                                          <p:attrName>style.visibility</p:attrName>
                                        </p:attrNameLst>
                                      </p:cBhvr>
                                      <p:to>
                                        <p:strVal val="visible"/>
                                      </p:to>
                                    </p:set>
                                    <p:anim calcmode="lin" valueType="num">
                                      <p:cBhvr>
                                        <p:cTn id="17" dur="1000" fill="hold"/>
                                        <p:tgtEl>
                                          <p:spTgt spid="19"/>
                                        </p:tgtEl>
                                        <p:attrNameLst>
                                          <p:attrName>ppt_w</p:attrName>
                                        </p:attrNameLst>
                                      </p:cBhvr>
                                      <p:tavLst>
                                        <p:tav tm="0">
                                          <p:val>
                                            <p:fltVal val="0"/>
                                          </p:val>
                                        </p:tav>
                                        <p:tav tm="100000">
                                          <p:val>
                                            <p:strVal val="#ppt_w"/>
                                          </p:val>
                                        </p:tav>
                                      </p:tavLst>
                                    </p:anim>
                                    <p:anim calcmode="lin" valueType="num">
                                      <p:cBhvr>
                                        <p:cTn id="18" dur="1000" fill="hold"/>
                                        <p:tgtEl>
                                          <p:spTgt spid="19"/>
                                        </p:tgtEl>
                                        <p:attrNameLst>
                                          <p:attrName>ppt_h</p:attrName>
                                        </p:attrNameLst>
                                      </p:cBhvr>
                                      <p:tavLst>
                                        <p:tav tm="0">
                                          <p:val>
                                            <p:fltVal val="0"/>
                                          </p:val>
                                        </p:tav>
                                        <p:tav tm="100000">
                                          <p:val>
                                            <p:strVal val="#ppt_h"/>
                                          </p:val>
                                        </p:tav>
                                      </p:tavLst>
                                    </p:anim>
                                    <p:animEffect transition="in" filter="fade">
                                      <p:cBhvr>
                                        <p:cTn id="19" dur="1000"/>
                                        <p:tgtEl>
                                          <p:spTgt spid="19"/>
                                        </p:tgtEl>
                                      </p:cBhvr>
                                    </p:animEffect>
                                  </p:childTnLst>
                                </p:cTn>
                              </p:par>
                              <p:par>
                                <p:cTn id="20" presetID="1" presetClass="entr" presetSubtype="0" fill="hold" nodeType="withEffect">
                                  <p:stCondLst>
                                    <p:cond delay="1500"/>
                                  </p:stCondLst>
                                  <p:childTnLst>
                                    <p:set>
                                      <p:cBhvr>
                                        <p:cTn id="21" dur="1" fill="hold">
                                          <p:stCondLst>
                                            <p:cond delay="0"/>
                                          </p:stCondLst>
                                        </p:cTn>
                                        <p:tgtEl>
                                          <p:spTgt spid="35"/>
                                        </p:tgtEl>
                                        <p:attrNameLst>
                                          <p:attrName>style.visibility</p:attrName>
                                        </p:attrNameLst>
                                      </p:cBhvr>
                                      <p:to>
                                        <p:strVal val="visible"/>
                                      </p:to>
                                    </p:set>
                                  </p:childTnLst>
                                </p:cTn>
                              </p:par>
                              <p:par>
                                <p:cTn id="22" presetID="1" presetClass="entr" presetSubtype="0" fill="hold" nodeType="withEffect">
                                  <p:stCondLst>
                                    <p:cond delay="1500"/>
                                  </p:stCondLst>
                                  <p:childTnLst>
                                    <p:set>
                                      <p:cBhvr>
                                        <p:cTn id="23" dur="1" fill="hold">
                                          <p:stCondLst>
                                            <p:cond delay="0"/>
                                          </p:stCondLst>
                                        </p:cTn>
                                        <p:tgtEl>
                                          <p:spTgt spid="34"/>
                                        </p:tgtEl>
                                        <p:attrNameLst>
                                          <p:attrName>style.visibility</p:attrName>
                                        </p:attrNameLst>
                                      </p:cBhvr>
                                      <p:to>
                                        <p:strVal val="visible"/>
                                      </p:to>
                                    </p:set>
                                  </p:childTnLst>
                                </p:cTn>
                              </p:par>
                              <p:par>
                                <p:cTn id="24" presetID="1" presetClass="entr" presetSubtype="0" fill="hold" nodeType="withEffect">
                                  <p:stCondLst>
                                    <p:cond delay="1500"/>
                                  </p:stCondLst>
                                  <p:childTnLst>
                                    <p:set>
                                      <p:cBhvr>
                                        <p:cTn id="25" dur="1" fill="hold">
                                          <p:stCondLst>
                                            <p:cond delay="0"/>
                                          </p:stCondLst>
                                        </p:cTn>
                                        <p:tgtEl>
                                          <p:spTgt spid="33"/>
                                        </p:tgtEl>
                                        <p:attrNameLst>
                                          <p:attrName>style.visibility</p:attrName>
                                        </p:attrNameLst>
                                      </p:cBhvr>
                                      <p:to>
                                        <p:strVal val="visible"/>
                                      </p:to>
                                    </p:set>
                                  </p:childTnLst>
                                </p:cTn>
                              </p:par>
                              <p:par>
                                <p:cTn id="26" presetID="23" presetClass="exit" presetSubtype="16" fill="hold" nodeType="withEffect">
                                  <p:stCondLst>
                                    <p:cond delay="1500"/>
                                  </p:stCondLst>
                                  <p:childTnLst>
                                    <p:anim calcmode="lin" valueType="num">
                                      <p:cBhvr>
                                        <p:cTn id="27" dur="1500"/>
                                        <p:tgtEl>
                                          <p:spTgt spid="35"/>
                                        </p:tgtEl>
                                        <p:attrNameLst>
                                          <p:attrName>ppt_w</p:attrName>
                                        </p:attrNameLst>
                                      </p:cBhvr>
                                      <p:tavLst>
                                        <p:tav tm="0">
                                          <p:val>
                                            <p:strVal val="ppt_w"/>
                                          </p:val>
                                        </p:tav>
                                        <p:tav tm="100000">
                                          <p:val>
                                            <p:strVal val="4*ppt_w"/>
                                          </p:val>
                                        </p:tav>
                                      </p:tavLst>
                                    </p:anim>
                                    <p:anim calcmode="lin" valueType="num">
                                      <p:cBhvr>
                                        <p:cTn id="28" dur="1500"/>
                                        <p:tgtEl>
                                          <p:spTgt spid="35"/>
                                        </p:tgtEl>
                                        <p:attrNameLst>
                                          <p:attrName>ppt_h</p:attrName>
                                        </p:attrNameLst>
                                      </p:cBhvr>
                                      <p:tavLst>
                                        <p:tav tm="0">
                                          <p:val>
                                            <p:strVal val="ppt_h"/>
                                          </p:val>
                                        </p:tav>
                                        <p:tav tm="100000">
                                          <p:val>
                                            <p:strVal val="4*ppt_h"/>
                                          </p:val>
                                        </p:tav>
                                      </p:tavLst>
                                    </p:anim>
                                    <p:set>
                                      <p:cBhvr>
                                        <p:cTn id="29" dur="1" fill="hold">
                                          <p:stCondLst>
                                            <p:cond delay="1499"/>
                                          </p:stCondLst>
                                        </p:cTn>
                                        <p:tgtEl>
                                          <p:spTgt spid="35"/>
                                        </p:tgtEl>
                                        <p:attrNameLst>
                                          <p:attrName>style.visibility</p:attrName>
                                        </p:attrNameLst>
                                      </p:cBhvr>
                                      <p:to>
                                        <p:strVal val="hidden"/>
                                      </p:to>
                                    </p:set>
                                  </p:childTnLst>
                                </p:cTn>
                              </p:par>
                              <p:par>
                                <p:cTn id="30" presetID="23" presetClass="exit" presetSubtype="16" fill="hold" nodeType="withEffect">
                                  <p:stCondLst>
                                    <p:cond delay="1500"/>
                                  </p:stCondLst>
                                  <p:childTnLst>
                                    <p:anim calcmode="lin" valueType="num">
                                      <p:cBhvr>
                                        <p:cTn id="31" dur="1500"/>
                                        <p:tgtEl>
                                          <p:spTgt spid="34"/>
                                        </p:tgtEl>
                                        <p:attrNameLst>
                                          <p:attrName>ppt_w</p:attrName>
                                        </p:attrNameLst>
                                      </p:cBhvr>
                                      <p:tavLst>
                                        <p:tav tm="0">
                                          <p:val>
                                            <p:strVal val="ppt_w"/>
                                          </p:val>
                                        </p:tav>
                                        <p:tav tm="100000">
                                          <p:val>
                                            <p:strVal val="4*ppt_w"/>
                                          </p:val>
                                        </p:tav>
                                      </p:tavLst>
                                    </p:anim>
                                    <p:anim calcmode="lin" valueType="num">
                                      <p:cBhvr>
                                        <p:cTn id="32" dur="1500"/>
                                        <p:tgtEl>
                                          <p:spTgt spid="34"/>
                                        </p:tgtEl>
                                        <p:attrNameLst>
                                          <p:attrName>ppt_h</p:attrName>
                                        </p:attrNameLst>
                                      </p:cBhvr>
                                      <p:tavLst>
                                        <p:tav tm="0">
                                          <p:val>
                                            <p:strVal val="ppt_h"/>
                                          </p:val>
                                        </p:tav>
                                        <p:tav tm="100000">
                                          <p:val>
                                            <p:strVal val="4*ppt_h"/>
                                          </p:val>
                                        </p:tav>
                                      </p:tavLst>
                                    </p:anim>
                                    <p:set>
                                      <p:cBhvr>
                                        <p:cTn id="33" dur="1" fill="hold">
                                          <p:stCondLst>
                                            <p:cond delay="1499"/>
                                          </p:stCondLst>
                                        </p:cTn>
                                        <p:tgtEl>
                                          <p:spTgt spid="34"/>
                                        </p:tgtEl>
                                        <p:attrNameLst>
                                          <p:attrName>style.visibility</p:attrName>
                                        </p:attrNameLst>
                                      </p:cBhvr>
                                      <p:to>
                                        <p:strVal val="hidden"/>
                                      </p:to>
                                    </p:set>
                                  </p:childTnLst>
                                </p:cTn>
                              </p:par>
                              <p:par>
                                <p:cTn id="34" presetID="23" presetClass="exit" presetSubtype="16" fill="hold" nodeType="withEffect">
                                  <p:stCondLst>
                                    <p:cond delay="1500"/>
                                  </p:stCondLst>
                                  <p:childTnLst>
                                    <p:anim calcmode="lin" valueType="num">
                                      <p:cBhvr>
                                        <p:cTn id="35" dur="1500"/>
                                        <p:tgtEl>
                                          <p:spTgt spid="33"/>
                                        </p:tgtEl>
                                        <p:attrNameLst>
                                          <p:attrName>ppt_w</p:attrName>
                                        </p:attrNameLst>
                                      </p:cBhvr>
                                      <p:tavLst>
                                        <p:tav tm="0">
                                          <p:val>
                                            <p:strVal val="ppt_w"/>
                                          </p:val>
                                        </p:tav>
                                        <p:tav tm="100000">
                                          <p:val>
                                            <p:strVal val="4*ppt_w"/>
                                          </p:val>
                                        </p:tav>
                                      </p:tavLst>
                                    </p:anim>
                                    <p:anim calcmode="lin" valueType="num">
                                      <p:cBhvr>
                                        <p:cTn id="36" dur="1500"/>
                                        <p:tgtEl>
                                          <p:spTgt spid="33"/>
                                        </p:tgtEl>
                                        <p:attrNameLst>
                                          <p:attrName>ppt_h</p:attrName>
                                        </p:attrNameLst>
                                      </p:cBhvr>
                                      <p:tavLst>
                                        <p:tav tm="0">
                                          <p:val>
                                            <p:strVal val="ppt_h"/>
                                          </p:val>
                                        </p:tav>
                                        <p:tav tm="100000">
                                          <p:val>
                                            <p:strVal val="4*ppt_h"/>
                                          </p:val>
                                        </p:tav>
                                      </p:tavLst>
                                    </p:anim>
                                    <p:set>
                                      <p:cBhvr>
                                        <p:cTn id="37" dur="1" fill="hold">
                                          <p:stCondLst>
                                            <p:cond delay="1499"/>
                                          </p:stCondLst>
                                        </p:cTn>
                                        <p:tgtEl>
                                          <p:spTgt spid="33"/>
                                        </p:tgtEl>
                                        <p:attrNameLst>
                                          <p:attrName>style.visibility</p:attrName>
                                        </p:attrNameLst>
                                      </p:cBhvr>
                                      <p:to>
                                        <p:strVal val="hidden"/>
                                      </p:to>
                                    </p:set>
                                  </p:childTnLst>
                                </p:cTn>
                              </p:par>
                              <p:par>
                                <p:cTn id="38" presetID="53" presetClass="entr" presetSubtype="16" fill="hold" nodeType="withEffect">
                                  <p:stCondLst>
                                    <p:cond delay="1500"/>
                                  </p:stCondLst>
                                  <p:childTnLst>
                                    <p:set>
                                      <p:cBhvr>
                                        <p:cTn id="39" dur="1" fill="hold">
                                          <p:stCondLst>
                                            <p:cond delay="0"/>
                                          </p:stCondLst>
                                        </p:cTn>
                                        <p:tgtEl>
                                          <p:spTgt spid="24"/>
                                        </p:tgtEl>
                                        <p:attrNameLst>
                                          <p:attrName>style.visibility</p:attrName>
                                        </p:attrNameLst>
                                      </p:cBhvr>
                                      <p:to>
                                        <p:strVal val="visible"/>
                                      </p:to>
                                    </p:set>
                                    <p:anim calcmode="lin" valueType="num">
                                      <p:cBhvr>
                                        <p:cTn id="40" dur="500" fill="hold"/>
                                        <p:tgtEl>
                                          <p:spTgt spid="24"/>
                                        </p:tgtEl>
                                        <p:attrNameLst>
                                          <p:attrName>ppt_w</p:attrName>
                                        </p:attrNameLst>
                                      </p:cBhvr>
                                      <p:tavLst>
                                        <p:tav tm="0">
                                          <p:val>
                                            <p:fltVal val="0"/>
                                          </p:val>
                                        </p:tav>
                                        <p:tav tm="100000">
                                          <p:val>
                                            <p:strVal val="#ppt_w"/>
                                          </p:val>
                                        </p:tav>
                                      </p:tavLst>
                                    </p:anim>
                                    <p:anim calcmode="lin" valueType="num">
                                      <p:cBhvr>
                                        <p:cTn id="41" dur="500" fill="hold"/>
                                        <p:tgtEl>
                                          <p:spTgt spid="24"/>
                                        </p:tgtEl>
                                        <p:attrNameLst>
                                          <p:attrName>ppt_h</p:attrName>
                                        </p:attrNameLst>
                                      </p:cBhvr>
                                      <p:tavLst>
                                        <p:tav tm="0">
                                          <p:val>
                                            <p:fltVal val="0"/>
                                          </p:val>
                                        </p:tav>
                                        <p:tav tm="100000">
                                          <p:val>
                                            <p:strVal val="#ppt_h"/>
                                          </p:val>
                                        </p:tav>
                                      </p:tavLst>
                                    </p:anim>
                                    <p:animEffect transition="in" filter="fade">
                                      <p:cBhvr>
                                        <p:cTn id="42" dur="500"/>
                                        <p:tgtEl>
                                          <p:spTgt spid="24"/>
                                        </p:tgtEl>
                                      </p:cBhvr>
                                    </p:animEffect>
                                  </p:childTnLst>
                                </p:cTn>
                              </p:par>
                              <p:par>
                                <p:cTn id="43" presetID="10" presetClass="entr" presetSubtype="0" fill="hold" grpId="0" nodeType="withEffect">
                                  <p:stCondLst>
                                    <p:cond delay="230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750"/>
                                        <p:tgtEl>
                                          <p:spTgt spid="20"/>
                                        </p:tgtEl>
                                      </p:cBhvr>
                                    </p:animEffect>
                                  </p:childTnLst>
                                </p:cTn>
                              </p:par>
                              <p:par>
                                <p:cTn id="46" presetID="10" presetClass="entr" presetSubtype="0" fill="hold" grpId="0" nodeType="withEffect">
                                  <p:stCondLst>
                                    <p:cond delay="260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750"/>
                                        <p:tgtEl>
                                          <p:spTgt spid="21"/>
                                        </p:tgtEl>
                                      </p:cBhvr>
                                    </p:animEffect>
                                  </p:childTnLst>
                                </p:cTn>
                              </p:par>
                              <p:par>
                                <p:cTn id="49" presetID="10" presetClass="entr" presetSubtype="0" fill="hold" grpId="0" nodeType="withEffect">
                                  <p:stCondLst>
                                    <p:cond delay="260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750"/>
                                        <p:tgtEl>
                                          <p:spTgt spid="22"/>
                                        </p:tgtEl>
                                      </p:cBhvr>
                                    </p:animEffect>
                                  </p:childTnLst>
                                </p:cTn>
                              </p:par>
                              <p:par>
                                <p:cTn id="52" presetID="10" presetClass="entr" presetSubtype="0" fill="hold" grpId="0" nodeType="withEffect">
                                  <p:stCondLst>
                                    <p:cond delay="250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750"/>
                                        <p:tgtEl>
                                          <p:spTgt spid="23"/>
                                        </p:tgtEl>
                                      </p:cBhvr>
                                    </p:animEffect>
                                  </p:childTnLst>
                                </p:cTn>
                              </p:par>
                              <p:par>
                                <p:cTn id="55" presetID="10" presetClass="entr" presetSubtype="0" fill="hold" grpId="0" nodeType="withEffect">
                                  <p:stCondLst>
                                    <p:cond delay="280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750"/>
                                        <p:tgtEl>
                                          <p:spTgt spid="31"/>
                                        </p:tgtEl>
                                      </p:cBhvr>
                                    </p:animEffect>
                                  </p:childTnLst>
                                </p:cTn>
                              </p:par>
                              <p:par>
                                <p:cTn id="58" presetID="10" presetClass="entr" presetSubtype="0" fill="hold" grpId="0" nodeType="withEffect">
                                  <p:stCondLst>
                                    <p:cond delay="270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750"/>
                                        <p:tgtEl>
                                          <p:spTgt spid="30"/>
                                        </p:tgtEl>
                                      </p:cBhvr>
                                    </p:animEffect>
                                  </p:childTnLst>
                                </p:cTn>
                              </p:par>
                              <p:par>
                                <p:cTn id="61" presetID="10" presetClass="entr" presetSubtype="0" fill="hold" grpId="0" nodeType="withEffect">
                                  <p:stCondLst>
                                    <p:cond delay="280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30" grpId="0" animBg="1"/>
      <p:bldP spid="31" grpId="0" animBg="1"/>
      <p:bldP spid="3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F714DA6-843F-4C77-8987-034F3A8701EE}"/>
              </a:ext>
            </a:extLst>
          </p:cNvPr>
          <p:cNvSpPr/>
          <p:nvPr/>
        </p:nvSpPr>
        <p:spPr>
          <a:xfrm>
            <a:off x="437825" y="437968"/>
            <a:ext cx="1660070" cy="461665"/>
          </a:xfrm>
          <a:prstGeom prst="rect">
            <a:avLst/>
          </a:prstGeom>
        </p:spPr>
        <p:txBody>
          <a:bodyPr wrap="none">
            <a:spAutoFit/>
          </a:bodyPr>
          <a:lstStyle/>
          <a:p>
            <a:r>
              <a:rPr lang="en-US" altLang="zh-CN" sz="2400" dirty="0">
                <a:solidFill>
                  <a:schemeClr val="bg1"/>
                </a:solidFill>
              </a:rPr>
              <a:t>TensorFlow</a:t>
            </a:r>
            <a:endParaRPr lang="zh-CN" altLang="en-US" sz="2400" dirty="0">
              <a:solidFill>
                <a:schemeClr val="bg1"/>
              </a:solidFill>
            </a:endParaRPr>
          </a:p>
        </p:txBody>
      </p:sp>
      <p:sp>
        <p:nvSpPr>
          <p:cNvPr id="3" name="矩形 2">
            <a:extLst>
              <a:ext uri="{FF2B5EF4-FFF2-40B4-BE49-F238E27FC236}">
                <a16:creationId xmlns:a16="http://schemas.microsoft.com/office/drawing/2014/main" id="{20F31D44-FE0D-49AE-B5E8-D3D7B2219D57}"/>
              </a:ext>
            </a:extLst>
          </p:cNvPr>
          <p:cNvSpPr/>
          <p:nvPr/>
        </p:nvSpPr>
        <p:spPr>
          <a:xfrm>
            <a:off x="2879842" y="530301"/>
            <a:ext cx="2116990" cy="369332"/>
          </a:xfrm>
          <a:prstGeom prst="rect">
            <a:avLst/>
          </a:prstGeom>
        </p:spPr>
        <p:txBody>
          <a:bodyPr wrap="none">
            <a:spAutoFit/>
          </a:bodyPr>
          <a:lstStyle/>
          <a:p>
            <a:r>
              <a:rPr lang="zh-CN" altLang="en-US" dirty="0">
                <a:solidFill>
                  <a:schemeClr val="bg1"/>
                </a:solidFill>
              </a:rPr>
              <a:t>www.tensorflow.org</a:t>
            </a:r>
          </a:p>
        </p:txBody>
      </p:sp>
      <p:sp>
        <p:nvSpPr>
          <p:cNvPr id="4" name="矩形 3">
            <a:extLst>
              <a:ext uri="{FF2B5EF4-FFF2-40B4-BE49-F238E27FC236}">
                <a16:creationId xmlns:a16="http://schemas.microsoft.com/office/drawing/2014/main" id="{B0E32A01-98AF-46B0-955B-4201D42C9619}"/>
              </a:ext>
            </a:extLst>
          </p:cNvPr>
          <p:cNvSpPr/>
          <p:nvPr/>
        </p:nvSpPr>
        <p:spPr>
          <a:xfrm>
            <a:off x="882244" y="1812075"/>
            <a:ext cx="4114588" cy="369332"/>
          </a:xfrm>
          <a:prstGeom prst="rect">
            <a:avLst/>
          </a:prstGeom>
        </p:spPr>
        <p:txBody>
          <a:bodyPr wrap="none">
            <a:spAutoFit/>
          </a:bodyPr>
          <a:lstStyle/>
          <a:p>
            <a:r>
              <a:rPr lang="en-US" altLang="zh-CN" dirty="0">
                <a:solidFill>
                  <a:schemeClr val="bg1"/>
                </a:solidFill>
              </a:rPr>
              <a:t>Google Brain </a:t>
            </a:r>
            <a:r>
              <a:rPr lang="zh-CN" altLang="en-US" dirty="0">
                <a:solidFill>
                  <a:schemeClr val="bg1"/>
                </a:solidFill>
              </a:rPr>
              <a:t>团队研究人员和团队开发</a:t>
            </a:r>
          </a:p>
        </p:txBody>
      </p:sp>
      <p:sp>
        <p:nvSpPr>
          <p:cNvPr id="5" name="矩形 4">
            <a:extLst>
              <a:ext uri="{FF2B5EF4-FFF2-40B4-BE49-F238E27FC236}">
                <a16:creationId xmlns:a16="http://schemas.microsoft.com/office/drawing/2014/main" id="{C8DD72A8-843C-48BD-9AB5-469C265E6C3B}"/>
              </a:ext>
            </a:extLst>
          </p:cNvPr>
          <p:cNvSpPr/>
          <p:nvPr/>
        </p:nvSpPr>
        <p:spPr>
          <a:xfrm>
            <a:off x="882244" y="2724517"/>
            <a:ext cx="4576894" cy="369332"/>
          </a:xfrm>
          <a:prstGeom prst="rect">
            <a:avLst/>
          </a:prstGeom>
        </p:spPr>
        <p:txBody>
          <a:bodyPr wrap="none">
            <a:spAutoFit/>
          </a:bodyPr>
          <a:lstStyle/>
          <a:p>
            <a:r>
              <a:rPr lang="zh-CN" altLang="en-US" dirty="0">
                <a:solidFill>
                  <a:schemeClr val="bg1"/>
                </a:solidFill>
              </a:rPr>
              <a:t>用于支持机器学习和深度学习的开源代码库</a:t>
            </a:r>
          </a:p>
        </p:txBody>
      </p:sp>
      <p:pic>
        <p:nvPicPr>
          <p:cNvPr id="1026" name="Picture 2" descr="âtensorflowâçå¾çæç´¢ç»æ">
            <a:extLst>
              <a:ext uri="{FF2B5EF4-FFF2-40B4-BE49-F238E27FC236}">
                <a16:creationId xmlns:a16="http://schemas.microsoft.com/office/drawing/2014/main" id="{69839F67-9326-4D65-B868-B80E6411A6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079" y="0"/>
            <a:ext cx="2952921" cy="2516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003627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B1B6554-5A1E-4196-A46D-02DFA52C6F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6537" y="0"/>
            <a:ext cx="5177463" cy="5143500"/>
          </a:xfrm>
          <a:prstGeom prst="rect">
            <a:avLst/>
          </a:prstGeom>
        </p:spPr>
      </p:pic>
      <p:sp>
        <p:nvSpPr>
          <p:cNvPr id="4" name="矩形 3">
            <a:extLst>
              <a:ext uri="{FF2B5EF4-FFF2-40B4-BE49-F238E27FC236}">
                <a16:creationId xmlns:a16="http://schemas.microsoft.com/office/drawing/2014/main" id="{471B84A9-7122-4969-8730-CD97A39DC822}"/>
              </a:ext>
            </a:extLst>
          </p:cNvPr>
          <p:cNvSpPr/>
          <p:nvPr/>
        </p:nvSpPr>
        <p:spPr>
          <a:xfrm>
            <a:off x="189608" y="197336"/>
            <a:ext cx="3198953" cy="461665"/>
          </a:xfrm>
          <a:prstGeom prst="rect">
            <a:avLst/>
          </a:prstGeom>
        </p:spPr>
        <p:txBody>
          <a:bodyPr wrap="none">
            <a:spAutoFit/>
          </a:bodyPr>
          <a:lstStyle/>
          <a:p>
            <a:r>
              <a:rPr lang="zh-CN" altLang="en-US" sz="2400" dirty="0">
                <a:solidFill>
                  <a:schemeClr val="bg1"/>
                </a:solidFill>
              </a:rPr>
              <a:t>使用</a:t>
            </a:r>
            <a:r>
              <a:rPr lang="en-US" altLang="zh-CN" sz="2400" dirty="0">
                <a:solidFill>
                  <a:schemeClr val="bg1"/>
                </a:solidFill>
              </a:rPr>
              <a:t>TensorFlow</a:t>
            </a:r>
            <a:r>
              <a:rPr lang="zh-CN" altLang="en-US" sz="2400" dirty="0">
                <a:solidFill>
                  <a:schemeClr val="bg1"/>
                </a:solidFill>
              </a:rPr>
              <a:t>的公司</a:t>
            </a:r>
          </a:p>
        </p:txBody>
      </p:sp>
    </p:spTree>
    <p:extLst>
      <p:ext uri="{BB962C8B-B14F-4D97-AF65-F5344CB8AC3E}">
        <p14:creationId xmlns:p14="http://schemas.microsoft.com/office/powerpoint/2010/main" val="236713479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FBEDBF9-54DA-4932-8A88-31A8C93B6E32}"/>
              </a:ext>
            </a:extLst>
          </p:cNvPr>
          <p:cNvSpPr/>
          <p:nvPr/>
        </p:nvSpPr>
        <p:spPr>
          <a:xfrm>
            <a:off x="437825" y="437968"/>
            <a:ext cx="3058273" cy="461665"/>
          </a:xfrm>
          <a:prstGeom prst="rect">
            <a:avLst/>
          </a:prstGeom>
        </p:spPr>
        <p:txBody>
          <a:bodyPr wrap="none">
            <a:spAutoFit/>
          </a:bodyPr>
          <a:lstStyle/>
          <a:p>
            <a:r>
              <a:rPr lang="en-US" altLang="zh-CN" sz="2400" dirty="0">
                <a:solidFill>
                  <a:schemeClr val="bg1"/>
                </a:solidFill>
              </a:rPr>
              <a:t>ML-Agents </a:t>
            </a:r>
            <a:r>
              <a:rPr lang="zh-CN" altLang="en-US" sz="2400" dirty="0">
                <a:solidFill>
                  <a:schemeClr val="bg1"/>
                </a:solidFill>
              </a:rPr>
              <a:t>强化学习</a:t>
            </a:r>
          </a:p>
        </p:txBody>
      </p:sp>
      <p:pic>
        <p:nvPicPr>
          <p:cNvPr id="5" name="Unity Machine Learning - Reinforcement Learning Demo">
            <a:hlinkClick r:id="" action="ppaction://media"/>
            <a:extLst>
              <a:ext uri="{FF2B5EF4-FFF2-40B4-BE49-F238E27FC236}">
                <a16:creationId xmlns:a16="http://schemas.microsoft.com/office/drawing/2014/main" id="{C537FF56-D515-431E-AE8F-D52B265E36E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24537" y="899633"/>
            <a:ext cx="7170337" cy="4033314"/>
          </a:xfrm>
          <a:prstGeom prst="rect">
            <a:avLst/>
          </a:prstGeom>
        </p:spPr>
      </p:pic>
    </p:spTree>
    <p:extLst>
      <p:ext uri="{BB962C8B-B14F-4D97-AF65-F5344CB8AC3E}">
        <p14:creationId xmlns:p14="http://schemas.microsoft.com/office/powerpoint/2010/main" val="17780209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4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D5CDAFA-D011-40BE-9036-C1A24A5B9632}"/>
              </a:ext>
            </a:extLst>
          </p:cNvPr>
          <p:cNvSpPr/>
          <p:nvPr/>
        </p:nvSpPr>
        <p:spPr>
          <a:xfrm>
            <a:off x="365636" y="365778"/>
            <a:ext cx="2941254" cy="461665"/>
          </a:xfrm>
          <a:prstGeom prst="rect">
            <a:avLst/>
          </a:prstGeom>
        </p:spPr>
        <p:txBody>
          <a:bodyPr wrap="none">
            <a:spAutoFit/>
          </a:bodyPr>
          <a:lstStyle/>
          <a:p>
            <a:r>
              <a:rPr lang="en-US" altLang="zh-CN" sz="2400" dirty="0">
                <a:solidFill>
                  <a:schemeClr val="bg1"/>
                </a:solidFill>
              </a:rPr>
              <a:t>ML-Agents </a:t>
            </a:r>
            <a:r>
              <a:rPr lang="zh-CN" altLang="en-US" sz="2400" dirty="0">
                <a:solidFill>
                  <a:schemeClr val="bg1"/>
                </a:solidFill>
              </a:rPr>
              <a:t>模仿学习</a:t>
            </a:r>
          </a:p>
        </p:txBody>
      </p:sp>
      <p:pic>
        <p:nvPicPr>
          <p:cNvPr id="4" name="ML Agents Imitation Learning">
            <a:hlinkClick r:id="" action="ppaction://media"/>
            <a:extLst>
              <a:ext uri="{FF2B5EF4-FFF2-40B4-BE49-F238E27FC236}">
                <a16:creationId xmlns:a16="http://schemas.microsoft.com/office/drawing/2014/main" id="{5E0BFF54-646C-44EC-B2B6-9A874E42BC6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68612" y="827443"/>
            <a:ext cx="6606775" cy="4195741"/>
          </a:xfrm>
          <a:prstGeom prst="rect">
            <a:avLst/>
          </a:prstGeom>
        </p:spPr>
      </p:pic>
    </p:spTree>
    <p:extLst>
      <p:ext uri="{BB962C8B-B14F-4D97-AF65-F5344CB8AC3E}">
        <p14:creationId xmlns:p14="http://schemas.microsoft.com/office/powerpoint/2010/main" val="297509884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94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blogs.unity3d.com/wp-content/uploads/2017/06/Screen-Shot-2017-06-25-at-11.20.03-AM.png">
            <a:extLst>
              <a:ext uri="{FF2B5EF4-FFF2-40B4-BE49-F238E27FC236}">
                <a16:creationId xmlns:a16="http://schemas.microsoft.com/office/drawing/2014/main" id="{350C0AC7-0D39-4339-AB8E-C4D9AD399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1825" y="1494125"/>
            <a:ext cx="5972175" cy="288607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9D31A10C-F5FC-4977-A263-1FACE6296C97}"/>
              </a:ext>
            </a:extLst>
          </p:cNvPr>
          <p:cNvSpPr/>
          <p:nvPr/>
        </p:nvSpPr>
        <p:spPr>
          <a:xfrm>
            <a:off x="323417" y="301610"/>
            <a:ext cx="1107996" cy="461665"/>
          </a:xfrm>
          <a:prstGeom prst="rect">
            <a:avLst/>
          </a:prstGeom>
        </p:spPr>
        <p:txBody>
          <a:bodyPr wrap="none">
            <a:spAutoFit/>
          </a:bodyPr>
          <a:lstStyle/>
          <a:p>
            <a:r>
              <a:rPr lang="zh-CN" altLang="en-US" sz="2400" dirty="0">
                <a:solidFill>
                  <a:schemeClr val="bg1"/>
                </a:solidFill>
              </a:rPr>
              <a:t>工作流</a:t>
            </a:r>
          </a:p>
        </p:txBody>
      </p:sp>
      <p:sp>
        <p:nvSpPr>
          <p:cNvPr id="3" name="矩形 2">
            <a:extLst>
              <a:ext uri="{FF2B5EF4-FFF2-40B4-BE49-F238E27FC236}">
                <a16:creationId xmlns:a16="http://schemas.microsoft.com/office/drawing/2014/main" id="{082C14A0-F83C-45C1-8FB2-9D7986C38ED6}"/>
              </a:ext>
            </a:extLst>
          </p:cNvPr>
          <p:cNvSpPr/>
          <p:nvPr/>
        </p:nvSpPr>
        <p:spPr>
          <a:xfrm>
            <a:off x="553452" y="3456870"/>
            <a:ext cx="2422358" cy="923330"/>
          </a:xfrm>
          <a:prstGeom prst="rect">
            <a:avLst/>
          </a:prstGeom>
        </p:spPr>
        <p:txBody>
          <a:bodyPr wrap="square">
            <a:spAutoFit/>
          </a:bodyPr>
          <a:lstStyle/>
          <a:p>
            <a:r>
              <a:rPr lang="en-US" altLang="zh-CN" dirty="0">
                <a:solidFill>
                  <a:schemeClr val="bg1"/>
                </a:solidFill>
              </a:rPr>
              <a:t>1.  </a:t>
            </a:r>
            <a:r>
              <a:rPr lang="zh-CN" altLang="en-US" dirty="0">
                <a:solidFill>
                  <a:schemeClr val="bg1"/>
                </a:solidFill>
              </a:rPr>
              <a:t>代理（Agent）</a:t>
            </a:r>
            <a:endParaRPr lang="en-US" altLang="zh-CN" dirty="0">
              <a:solidFill>
                <a:schemeClr val="bg1"/>
              </a:solidFill>
            </a:endParaRPr>
          </a:p>
          <a:p>
            <a:r>
              <a:rPr lang="zh-CN" altLang="en-US" dirty="0">
                <a:solidFill>
                  <a:schemeClr val="bg1"/>
                </a:solidFill>
              </a:rPr>
              <a:t>2.  大脑（Brain）</a:t>
            </a:r>
            <a:endParaRPr lang="en-US" altLang="zh-CN" dirty="0">
              <a:solidFill>
                <a:schemeClr val="bg1"/>
              </a:solidFill>
            </a:endParaRPr>
          </a:p>
          <a:p>
            <a:r>
              <a:rPr lang="zh-CN" altLang="en-US" dirty="0">
                <a:solidFill>
                  <a:schemeClr val="bg1"/>
                </a:solidFill>
              </a:rPr>
              <a:t>3.  学院（Academy）</a:t>
            </a:r>
          </a:p>
        </p:txBody>
      </p:sp>
      <p:sp>
        <p:nvSpPr>
          <p:cNvPr id="4" name="矩形 3">
            <a:extLst>
              <a:ext uri="{FF2B5EF4-FFF2-40B4-BE49-F238E27FC236}">
                <a16:creationId xmlns:a16="http://schemas.microsoft.com/office/drawing/2014/main" id="{EEBB26E5-DCA6-4353-9F81-1A09EE08F931}"/>
              </a:ext>
            </a:extLst>
          </p:cNvPr>
          <p:cNvSpPr/>
          <p:nvPr/>
        </p:nvSpPr>
        <p:spPr>
          <a:xfrm>
            <a:off x="877415" y="904123"/>
            <a:ext cx="1245854" cy="923330"/>
          </a:xfrm>
          <a:prstGeom prst="rect">
            <a:avLst/>
          </a:prstGeom>
        </p:spPr>
        <p:txBody>
          <a:bodyPr wrap="none">
            <a:spAutoFit/>
          </a:bodyPr>
          <a:lstStyle/>
          <a:p>
            <a:r>
              <a:rPr lang="en-US" altLang="zh-CN" dirty="0">
                <a:solidFill>
                  <a:schemeClr val="bg1"/>
                </a:solidFill>
              </a:rPr>
              <a:t>- </a:t>
            </a:r>
            <a:r>
              <a:rPr lang="zh-CN" altLang="en-US" dirty="0">
                <a:solidFill>
                  <a:schemeClr val="bg1"/>
                </a:solidFill>
              </a:rPr>
              <a:t>创建环境</a:t>
            </a:r>
            <a:endParaRPr lang="en-US" altLang="zh-CN" dirty="0">
              <a:solidFill>
                <a:schemeClr val="bg1"/>
              </a:solidFill>
            </a:endParaRPr>
          </a:p>
          <a:p>
            <a:r>
              <a:rPr lang="zh-CN" altLang="en-US" dirty="0">
                <a:solidFill>
                  <a:schemeClr val="bg1"/>
                </a:solidFill>
              </a:rPr>
              <a:t>- 训练代理</a:t>
            </a:r>
            <a:endParaRPr lang="en-US" altLang="zh-CN" dirty="0">
              <a:solidFill>
                <a:schemeClr val="bg1"/>
              </a:solidFill>
            </a:endParaRPr>
          </a:p>
          <a:p>
            <a:r>
              <a:rPr lang="zh-CN" altLang="en-US" dirty="0">
                <a:solidFill>
                  <a:schemeClr val="bg1"/>
                </a:solidFill>
              </a:rPr>
              <a:t>- 嵌入代理</a:t>
            </a:r>
          </a:p>
        </p:txBody>
      </p:sp>
      <p:sp>
        <p:nvSpPr>
          <p:cNvPr id="6" name="矩形 5">
            <a:extLst>
              <a:ext uri="{FF2B5EF4-FFF2-40B4-BE49-F238E27FC236}">
                <a16:creationId xmlns:a16="http://schemas.microsoft.com/office/drawing/2014/main" id="{7F0F12DF-800B-437C-8876-07121348ABAD}"/>
              </a:ext>
            </a:extLst>
          </p:cNvPr>
          <p:cNvSpPr/>
          <p:nvPr/>
        </p:nvSpPr>
        <p:spPr>
          <a:xfrm>
            <a:off x="323417" y="2796157"/>
            <a:ext cx="1107996" cy="461665"/>
          </a:xfrm>
          <a:prstGeom prst="rect">
            <a:avLst/>
          </a:prstGeom>
        </p:spPr>
        <p:txBody>
          <a:bodyPr wrap="none">
            <a:spAutoFit/>
          </a:bodyPr>
          <a:lstStyle/>
          <a:p>
            <a:r>
              <a:rPr lang="zh-CN" altLang="en-US" sz="2400" dirty="0">
                <a:solidFill>
                  <a:schemeClr val="bg1"/>
                </a:solidFill>
              </a:rPr>
              <a:t>三要素</a:t>
            </a:r>
          </a:p>
        </p:txBody>
      </p:sp>
      <p:sp>
        <p:nvSpPr>
          <p:cNvPr id="7" name="矩形 6">
            <a:extLst>
              <a:ext uri="{FF2B5EF4-FFF2-40B4-BE49-F238E27FC236}">
                <a16:creationId xmlns:a16="http://schemas.microsoft.com/office/drawing/2014/main" id="{22F62B71-4273-4E5C-9F60-7951E57FA3A5}"/>
              </a:ext>
            </a:extLst>
          </p:cNvPr>
          <p:cNvSpPr/>
          <p:nvPr/>
        </p:nvSpPr>
        <p:spPr>
          <a:xfrm>
            <a:off x="3171825" y="784148"/>
            <a:ext cx="1980029" cy="400110"/>
          </a:xfrm>
          <a:prstGeom prst="rect">
            <a:avLst/>
          </a:prstGeom>
        </p:spPr>
        <p:txBody>
          <a:bodyPr wrap="none">
            <a:spAutoFit/>
          </a:bodyPr>
          <a:lstStyle/>
          <a:p>
            <a:r>
              <a:rPr lang="zh-CN" altLang="en-US" sz="2000" dirty="0">
                <a:solidFill>
                  <a:schemeClr val="bg1"/>
                </a:solidFill>
              </a:rPr>
              <a:t>强化学习的循环</a:t>
            </a:r>
          </a:p>
        </p:txBody>
      </p:sp>
    </p:spTree>
    <p:extLst>
      <p:ext uri="{BB962C8B-B14F-4D97-AF65-F5344CB8AC3E}">
        <p14:creationId xmlns:p14="http://schemas.microsoft.com/office/powerpoint/2010/main" val="75851806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ç¸å³å¾ç">
            <a:extLst>
              <a:ext uri="{FF2B5EF4-FFF2-40B4-BE49-F238E27FC236}">
                <a16:creationId xmlns:a16="http://schemas.microsoft.com/office/drawing/2014/main" id="{B10B6A44-06BC-4EED-AB3B-16357CBE45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312" y="742012"/>
            <a:ext cx="6288422" cy="4401488"/>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41FEF614-5342-401F-9F5E-FE592B2FA544}"/>
              </a:ext>
            </a:extLst>
          </p:cNvPr>
          <p:cNvSpPr/>
          <p:nvPr/>
        </p:nvSpPr>
        <p:spPr>
          <a:xfrm>
            <a:off x="325531" y="280347"/>
            <a:ext cx="1723549" cy="461665"/>
          </a:xfrm>
          <a:prstGeom prst="rect">
            <a:avLst/>
          </a:prstGeom>
        </p:spPr>
        <p:txBody>
          <a:bodyPr wrap="none">
            <a:spAutoFit/>
          </a:bodyPr>
          <a:lstStyle/>
          <a:p>
            <a:r>
              <a:rPr lang="zh-CN" altLang="en-US" sz="2400" dirty="0">
                <a:solidFill>
                  <a:schemeClr val="bg1"/>
                </a:solidFill>
              </a:rPr>
              <a:t>举个栗子：</a:t>
            </a:r>
          </a:p>
        </p:txBody>
      </p:sp>
      <p:pic>
        <p:nvPicPr>
          <p:cNvPr id="4" name="Picture 2" descr="https://blogs.unity3d.com/wp-content/uploads/2017/06/Screen-Shot-2017-06-25-at-11.20.03-AM.png">
            <a:extLst>
              <a:ext uri="{FF2B5EF4-FFF2-40B4-BE49-F238E27FC236}">
                <a16:creationId xmlns:a16="http://schemas.microsoft.com/office/drawing/2014/main" id="{6E837D84-708D-4435-9163-4656C63F62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3965" y="0"/>
            <a:ext cx="3570035" cy="1725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60565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3784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2" descr="6A3013BADB884660B194CAD3FEF2932C# #TextBox 42"/>
          <p:cNvSpPr txBox="1">
            <a:spLocks noChangeArrowheads="1"/>
          </p:cNvSpPr>
          <p:nvPr/>
        </p:nvSpPr>
        <p:spPr bwMode="auto">
          <a:xfrm>
            <a:off x="695245" y="436861"/>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疑问：</a:t>
            </a:r>
          </a:p>
        </p:txBody>
      </p:sp>
      <p:sp>
        <p:nvSpPr>
          <p:cNvPr id="3" name="TextBox 42" descr="6A3013BADB884660B194CAD3FEF2932C# #TextBox 42"/>
          <p:cNvSpPr txBox="1">
            <a:spLocks noChangeArrowheads="1"/>
          </p:cNvSpPr>
          <p:nvPr/>
        </p:nvSpPr>
        <p:spPr bwMode="auto">
          <a:xfrm>
            <a:off x="1249242" y="1053447"/>
            <a:ext cx="67136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en-US" altLang="zh-CN" sz="1800" dirty="0">
                <a:solidFill>
                  <a:schemeClr val="bg1"/>
                </a:solidFill>
                <a:latin typeface="微软雅黑" panose="020B0503020204020204" pitchFamily="34" charset="-122"/>
                <a:ea typeface="微软雅黑" panose="020B0503020204020204" pitchFamily="34" charset="-122"/>
              </a:rPr>
              <a:t>1</a:t>
            </a:r>
            <a:r>
              <a:rPr lang="zh-CN" altLang="en-US" sz="1800" dirty="0">
                <a:solidFill>
                  <a:schemeClr val="bg1"/>
                </a:solidFill>
                <a:latin typeface="微软雅黑" panose="020B0503020204020204" pitchFamily="34" charset="-122"/>
                <a:ea typeface="微软雅黑" panose="020B0503020204020204" pitchFamily="34" charset="-122"/>
              </a:rPr>
              <a:t>、人工智能到底是什么，为什么这么火？</a:t>
            </a:r>
          </a:p>
        </p:txBody>
      </p:sp>
      <p:sp>
        <p:nvSpPr>
          <p:cNvPr id="4" name="TextBox 42" descr="6A3013BADB884660B194CAD3FEF2932C# #TextBox 42"/>
          <p:cNvSpPr txBox="1">
            <a:spLocks noChangeArrowheads="1"/>
          </p:cNvSpPr>
          <p:nvPr/>
        </p:nvSpPr>
        <p:spPr bwMode="auto">
          <a:xfrm>
            <a:off x="1256861" y="1724007"/>
            <a:ext cx="67136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en-US" altLang="zh-CN" sz="1800" dirty="0">
                <a:solidFill>
                  <a:schemeClr val="bg1"/>
                </a:solidFill>
                <a:latin typeface="微软雅黑" panose="020B0503020204020204" pitchFamily="34" charset="-122"/>
                <a:ea typeface="微软雅黑" panose="020B0503020204020204" pitchFamily="34" charset="-122"/>
              </a:rPr>
              <a:t>2</a:t>
            </a:r>
            <a:r>
              <a:rPr lang="zh-CN" altLang="en-US" sz="1800" dirty="0">
                <a:solidFill>
                  <a:schemeClr val="bg1"/>
                </a:solidFill>
                <a:latin typeface="微软雅黑" panose="020B0503020204020204" pitchFamily="34" charset="-122"/>
                <a:ea typeface="微软雅黑" panose="020B0503020204020204" pitchFamily="34" charset="-122"/>
              </a:rPr>
              <a:t>、人工智能的发展会对游戏行业有什么影响？</a:t>
            </a:r>
          </a:p>
        </p:txBody>
      </p:sp>
      <p:sp>
        <p:nvSpPr>
          <p:cNvPr id="5" name="TextBox 42" descr="6A3013BADB884660B194CAD3FEF2932C# #TextBox 42"/>
          <p:cNvSpPr txBox="1">
            <a:spLocks noChangeArrowheads="1"/>
          </p:cNvSpPr>
          <p:nvPr/>
        </p:nvSpPr>
        <p:spPr bwMode="auto">
          <a:xfrm>
            <a:off x="1256861" y="2411694"/>
            <a:ext cx="67136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en-US" altLang="zh-CN" sz="1800" dirty="0">
                <a:solidFill>
                  <a:schemeClr val="bg1"/>
                </a:solidFill>
                <a:latin typeface="微软雅黑" panose="020B0503020204020204" pitchFamily="34" charset="-122"/>
                <a:ea typeface="微软雅黑" panose="020B0503020204020204" pitchFamily="34" charset="-122"/>
              </a:rPr>
              <a:t>3</a:t>
            </a:r>
            <a:r>
              <a:rPr lang="zh-CN" altLang="en-US" sz="1800" dirty="0">
                <a:solidFill>
                  <a:schemeClr val="bg1"/>
                </a:solidFill>
                <a:latin typeface="微软雅黑" panose="020B0503020204020204" pitchFamily="34" charset="-122"/>
                <a:ea typeface="微软雅黑" panose="020B0503020204020204" pitchFamily="34" charset="-122"/>
              </a:rPr>
              <a:t>、人工智能能否为游戏开发创造价值？</a:t>
            </a:r>
          </a:p>
        </p:txBody>
      </p:sp>
      <p:sp>
        <p:nvSpPr>
          <p:cNvPr id="6" name="TextBox 42" descr="6A3013BADB884660B194CAD3FEF2932C# #TextBox 42"/>
          <p:cNvSpPr txBox="1">
            <a:spLocks noChangeArrowheads="1"/>
          </p:cNvSpPr>
          <p:nvPr/>
        </p:nvSpPr>
        <p:spPr bwMode="auto">
          <a:xfrm>
            <a:off x="1256861" y="3133707"/>
            <a:ext cx="67136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en-US" altLang="zh-CN" sz="1800" dirty="0">
                <a:solidFill>
                  <a:schemeClr val="bg1"/>
                </a:solidFill>
                <a:latin typeface="微软雅黑" panose="020B0503020204020204" pitchFamily="34" charset="-122"/>
                <a:ea typeface="微软雅黑" panose="020B0503020204020204" pitchFamily="34" charset="-122"/>
              </a:rPr>
              <a:t>4</a:t>
            </a:r>
            <a:r>
              <a:rPr lang="zh-CN" altLang="en-US" sz="1800" dirty="0">
                <a:solidFill>
                  <a:schemeClr val="bg1"/>
                </a:solidFill>
                <a:latin typeface="微软雅黑" panose="020B0503020204020204" pitchFamily="34" charset="-122"/>
                <a:ea typeface="微软雅黑" panose="020B0503020204020204" pitchFamily="34" charset="-122"/>
              </a:rPr>
              <a:t>、作为游戏开发者，应该怎么做？</a:t>
            </a:r>
          </a:p>
        </p:txBody>
      </p:sp>
    </p:spTree>
    <p:extLst>
      <p:ext uri="{BB962C8B-B14F-4D97-AF65-F5344CB8AC3E}">
        <p14:creationId xmlns:p14="http://schemas.microsoft.com/office/powerpoint/2010/main" val="36207731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50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1+#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hape 98"/>
          <p:cNvSpPr>
            <a:spLocks noChangeArrowheads="1"/>
          </p:cNvSpPr>
          <p:nvPr/>
        </p:nvSpPr>
        <p:spPr bwMode="auto">
          <a:xfrm>
            <a:off x="3125788" y="1125538"/>
            <a:ext cx="2892425" cy="28924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8" name="Shape 99"/>
          <p:cNvSpPr>
            <a:spLocks noChangeArrowheads="1"/>
          </p:cNvSpPr>
          <p:nvPr/>
        </p:nvSpPr>
        <p:spPr bwMode="auto">
          <a:xfrm>
            <a:off x="2820988" y="820738"/>
            <a:ext cx="3502025"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9" name="Shape 100"/>
          <p:cNvSpPr>
            <a:spLocks noChangeArrowheads="1"/>
          </p:cNvSpPr>
          <p:nvPr/>
        </p:nvSpPr>
        <p:spPr bwMode="auto">
          <a:xfrm>
            <a:off x="2001838" y="1588"/>
            <a:ext cx="5140325" cy="51403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20" name="Shape 101"/>
          <p:cNvSpPr>
            <a:spLocks noChangeArrowheads="1"/>
          </p:cNvSpPr>
          <p:nvPr/>
        </p:nvSpPr>
        <p:spPr bwMode="auto">
          <a:xfrm rot="18871351" flipH="1">
            <a:off x="7308850" y="688976"/>
            <a:ext cx="987425"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1" name="Shape 102"/>
          <p:cNvSpPr>
            <a:spLocks noChangeArrowheads="1"/>
          </p:cNvSpPr>
          <p:nvPr/>
        </p:nvSpPr>
        <p:spPr bwMode="auto">
          <a:xfrm rot="18871351" flipH="1">
            <a:off x="7294563" y="1192213"/>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2" name="Shape 103"/>
          <p:cNvSpPr>
            <a:spLocks noChangeArrowheads="1"/>
          </p:cNvSpPr>
          <p:nvPr/>
        </p:nvSpPr>
        <p:spPr bwMode="auto">
          <a:xfrm rot="18871351" flipH="1">
            <a:off x="5456237" y="892176"/>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3" name="Shape 104"/>
          <p:cNvSpPr>
            <a:spLocks noChangeArrowheads="1"/>
          </p:cNvSpPr>
          <p:nvPr/>
        </p:nvSpPr>
        <p:spPr bwMode="auto">
          <a:xfrm rot="18871351" flipH="1">
            <a:off x="6677025" y="2354263"/>
            <a:ext cx="1065213" cy="20637"/>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grpSp>
        <p:nvGrpSpPr>
          <p:cNvPr id="24" name="组合 23"/>
          <p:cNvGrpSpPr>
            <a:grpSpLocks/>
          </p:cNvGrpSpPr>
          <p:nvPr/>
        </p:nvGrpSpPr>
        <p:grpSpPr bwMode="auto">
          <a:xfrm>
            <a:off x="3370265" y="1728788"/>
            <a:ext cx="2449510" cy="2152650"/>
            <a:chOff x="8985875" y="4608944"/>
            <a:chExt cx="6535155" cy="5741061"/>
          </a:xfrm>
        </p:grpSpPr>
        <p:grpSp>
          <p:nvGrpSpPr>
            <p:cNvPr id="27657" name="Group 107"/>
            <p:cNvGrpSpPr>
              <a:grpSpLocks/>
            </p:cNvGrpSpPr>
            <p:nvPr/>
          </p:nvGrpSpPr>
          <p:grpSpPr bwMode="auto">
            <a:xfrm>
              <a:off x="8985875" y="4608944"/>
              <a:ext cx="6535155" cy="5741061"/>
              <a:chOff x="0" y="1031545"/>
              <a:chExt cx="6535154" cy="5741061"/>
            </a:xfrm>
          </p:grpSpPr>
          <p:sp>
            <p:nvSpPr>
              <p:cNvPr id="27658" name="Shape 105"/>
              <p:cNvSpPr>
                <a:spLocks noChangeArrowheads="1"/>
              </p:cNvSpPr>
              <p:nvPr/>
            </p:nvSpPr>
            <p:spPr bwMode="auto">
              <a:xfrm>
                <a:off x="165172" y="1031545"/>
                <a:ext cx="6369982" cy="5741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19050" tIns="19050" rIns="19050" bIns="19050" anchor="ctr">
                <a:spAutoFit/>
              </a:bodyPr>
              <a:lstStyle/>
              <a:p>
                <a:pPr>
                  <a:lnSpc>
                    <a:spcPct val="80000"/>
                  </a:lnSpc>
                </a:pPr>
                <a:r>
                  <a:rPr lang="en-US" altLang="zh-CN" sz="17100">
                    <a:solidFill>
                      <a:srgbClr val="FFFFFF"/>
                    </a:solidFill>
                    <a:latin typeface="Impact" pitchFamily="34" charset="0"/>
                    <a:ea typeface="헤드라인A"/>
                    <a:cs typeface="헤드라인A"/>
                  </a:rPr>
                  <a:t>03</a:t>
                </a:r>
              </a:p>
            </p:txBody>
          </p:sp>
          <p:pic>
            <p:nvPicPr>
              <p:cNvPr id="27659" name="pasted-image.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2622543"/>
                <a:ext cx="6527800" cy="146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
          <p:nvSpPr>
            <p:cNvPr id="27660" name="Shape 108"/>
            <p:cNvSpPr>
              <a:spLocks noChangeArrowheads="1"/>
            </p:cNvSpPr>
            <p:nvPr/>
          </p:nvSpPr>
          <p:spPr bwMode="auto">
            <a:xfrm>
              <a:off x="10089483" y="6230003"/>
              <a:ext cx="4078286" cy="984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7145" rIns="17145">
              <a:spAutoFit/>
            </a:bodyP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algn="ctr" eaLnBrk="1" hangingPunct="1"/>
              <a:r>
                <a:rPr lang="en-US" altLang="zh-CN" b="1" dirty="0">
                  <a:solidFill>
                    <a:srgbClr val="FFFFFF"/>
                  </a:solidFill>
                  <a:latin typeface="Arial" pitchFamily="34" charset="0"/>
                  <a:cs typeface="Arial" pitchFamily="34" charset="0"/>
                  <a:sym typeface="Arial" pitchFamily="34" charset="0"/>
                </a:rPr>
                <a:t>Hello</a:t>
              </a:r>
              <a:r>
                <a:rPr lang="zh-CN" altLang="en-US" b="1" dirty="0">
                  <a:solidFill>
                    <a:srgbClr val="FFFFFF"/>
                  </a:solidFill>
                  <a:latin typeface="Arial" pitchFamily="34" charset="0"/>
                  <a:cs typeface="Arial" pitchFamily="34" charset="0"/>
                  <a:sym typeface="Arial" pitchFamily="34" charset="0"/>
                </a:rPr>
                <a:t>，鸢尾花</a:t>
              </a:r>
              <a:endParaRPr lang="zh-CN" altLang="zh-CN" b="1" dirty="0">
                <a:solidFill>
                  <a:srgbClr val="FFFFFF"/>
                </a:solidFill>
                <a:latin typeface="Arial" pitchFamily="34" charset="0"/>
                <a:cs typeface="Arial" pitchFamily="34" charset="0"/>
                <a:sym typeface="Arial" pitchFamily="34" charset="0"/>
              </a:endParaRPr>
            </a:p>
          </p:txBody>
        </p:sp>
        <p:sp>
          <p:nvSpPr>
            <p:cNvPr id="27661" name="Shape 109"/>
            <p:cNvSpPr>
              <a:spLocks noChangeArrowheads="1"/>
            </p:cNvSpPr>
            <p:nvPr/>
          </p:nvSpPr>
          <p:spPr bwMode="auto">
            <a:xfrm>
              <a:off x="9415634" y="6973230"/>
              <a:ext cx="5400332" cy="787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7145" rIns="17145">
              <a:spAutoFit/>
            </a:bodyPr>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algn="ctr" defTabSz="914400" eaLnBrk="1" hangingPunct="1">
                <a:lnSpc>
                  <a:spcPct val="110000"/>
                </a:lnSpc>
              </a:pPr>
              <a:r>
                <a:rPr lang="zh-CN" altLang="zh-CN" sz="600">
                  <a:solidFill>
                    <a:schemeClr val="bg1"/>
                  </a:solidFill>
                  <a:latin typeface="Arial" pitchFamily="34" charset="0"/>
                  <a:cs typeface="Arial" pitchFamily="34" charset="0"/>
                  <a:sym typeface="Arial" pitchFamily="34" charset="0"/>
                </a:rPr>
                <a:t>this is a sample text. insert your desired text here. Again. this is a dummy text. enter your own text here.</a:t>
              </a:r>
            </a:p>
          </p:txBody>
        </p:sp>
      </p:grpSp>
      <p:sp>
        <p:nvSpPr>
          <p:cNvPr id="30" name="Shape 101"/>
          <p:cNvSpPr>
            <a:spLocks noChangeArrowheads="1"/>
          </p:cNvSpPr>
          <p:nvPr/>
        </p:nvSpPr>
        <p:spPr bwMode="auto">
          <a:xfrm rot="18871351" flipH="1">
            <a:off x="2300288" y="3560763"/>
            <a:ext cx="990600"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1" name="Shape 102"/>
          <p:cNvSpPr>
            <a:spLocks noChangeArrowheads="1"/>
          </p:cNvSpPr>
          <p:nvPr/>
        </p:nvSpPr>
        <p:spPr bwMode="auto">
          <a:xfrm rot="18871351" flipH="1">
            <a:off x="2290763" y="4064000"/>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2" name="Shape 103"/>
          <p:cNvSpPr>
            <a:spLocks noChangeArrowheads="1"/>
          </p:cNvSpPr>
          <p:nvPr/>
        </p:nvSpPr>
        <p:spPr bwMode="auto">
          <a:xfrm rot="18871351" flipH="1">
            <a:off x="452437" y="3763963"/>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3" name="Shape 98"/>
          <p:cNvSpPr>
            <a:spLocks noChangeArrowheads="1"/>
          </p:cNvSpPr>
          <p:nvPr/>
        </p:nvSpPr>
        <p:spPr bwMode="auto">
          <a:xfrm>
            <a:off x="3127375" y="1123950"/>
            <a:ext cx="2894013" cy="28940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34" name="Shape 99"/>
          <p:cNvSpPr>
            <a:spLocks noChangeArrowheads="1"/>
          </p:cNvSpPr>
          <p:nvPr/>
        </p:nvSpPr>
        <p:spPr bwMode="auto">
          <a:xfrm>
            <a:off x="2822575" y="819150"/>
            <a:ext cx="3503613"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35" name="Shape 100"/>
          <p:cNvSpPr>
            <a:spLocks noChangeArrowheads="1"/>
          </p:cNvSpPr>
          <p:nvPr/>
        </p:nvSpPr>
        <p:spPr bwMode="auto">
          <a:xfrm>
            <a:off x="2003425" y="0"/>
            <a:ext cx="5141913" cy="51419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Effect transition="in" filter="fade">
                                      <p:cBhvr>
                                        <p:cTn id="9" dur="1000"/>
                                        <p:tgtEl>
                                          <p:spTgt spid="17"/>
                                        </p:tgtEl>
                                      </p:cBhvr>
                                    </p:animEffect>
                                  </p:childTnLst>
                                </p:cTn>
                              </p:par>
                              <p:par>
                                <p:cTn id="10" presetID="53" presetClass="entr" presetSubtype="16" fill="hold" nodeType="withEffect">
                                  <p:stCondLst>
                                    <p:cond delay="200"/>
                                  </p:stCondLst>
                                  <p:childTnLst>
                                    <p:set>
                                      <p:cBhvr>
                                        <p:cTn id="11" dur="1" fill="hold">
                                          <p:stCondLst>
                                            <p:cond delay="0"/>
                                          </p:stCondLst>
                                        </p:cTn>
                                        <p:tgtEl>
                                          <p:spTgt spid="18"/>
                                        </p:tgtEl>
                                        <p:attrNameLst>
                                          <p:attrName>style.visibility</p:attrName>
                                        </p:attrNameLst>
                                      </p:cBhvr>
                                      <p:to>
                                        <p:strVal val="visible"/>
                                      </p:to>
                                    </p:set>
                                    <p:anim calcmode="lin" valueType="num">
                                      <p:cBhvr>
                                        <p:cTn id="12" dur="1000" fill="hold"/>
                                        <p:tgtEl>
                                          <p:spTgt spid="18"/>
                                        </p:tgtEl>
                                        <p:attrNameLst>
                                          <p:attrName>ppt_w</p:attrName>
                                        </p:attrNameLst>
                                      </p:cBhvr>
                                      <p:tavLst>
                                        <p:tav tm="0">
                                          <p:val>
                                            <p:fltVal val="0"/>
                                          </p:val>
                                        </p:tav>
                                        <p:tav tm="100000">
                                          <p:val>
                                            <p:strVal val="#ppt_w"/>
                                          </p:val>
                                        </p:tav>
                                      </p:tavLst>
                                    </p:anim>
                                    <p:anim calcmode="lin" valueType="num">
                                      <p:cBhvr>
                                        <p:cTn id="13" dur="1000" fill="hold"/>
                                        <p:tgtEl>
                                          <p:spTgt spid="18"/>
                                        </p:tgtEl>
                                        <p:attrNameLst>
                                          <p:attrName>ppt_h</p:attrName>
                                        </p:attrNameLst>
                                      </p:cBhvr>
                                      <p:tavLst>
                                        <p:tav tm="0">
                                          <p:val>
                                            <p:fltVal val="0"/>
                                          </p:val>
                                        </p:tav>
                                        <p:tav tm="100000">
                                          <p:val>
                                            <p:strVal val="#ppt_h"/>
                                          </p:val>
                                        </p:tav>
                                      </p:tavLst>
                                    </p:anim>
                                    <p:animEffect transition="in" filter="fade">
                                      <p:cBhvr>
                                        <p:cTn id="14" dur="1000"/>
                                        <p:tgtEl>
                                          <p:spTgt spid="18"/>
                                        </p:tgtEl>
                                      </p:cBhvr>
                                    </p:animEffect>
                                  </p:childTnLst>
                                </p:cTn>
                              </p:par>
                              <p:par>
                                <p:cTn id="15" presetID="53" presetClass="entr" presetSubtype="16" fill="hold" nodeType="withEffect">
                                  <p:stCondLst>
                                    <p:cond delay="300"/>
                                  </p:stCondLst>
                                  <p:childTnLst>
                                    <p:set>
                                      <p:cBhvr>
                                        <p:cTn id="16" dur="1" fill="hold">
                                          <p:stCondLst>
                                            <p:cond delay="0"/>
                                          </p:stCondLst>
                                        </p:cTn>
                                        <p:tgtEl>
                                          <p:spTgt spid="19"/>
                                        </p:tgtEl>
                                        <p:attrNameLst>
                                          <p:attrName>style.visibility</p:attrName>
                                        </p:attrNameLst>
                                      </p:cBhvr>
                                      <p:to>
                                        <p:strVal val="visible"/>
                                      </p:to>
                                    </p:set>
                                    <p:anim calcmode="lin" valueType="num">
                                      <p:cBhvr>
                                        <p:cTn id="17" dur="1000" fill="hold"/>
                                        <p:tgtEl>
                                          <p:spTgt spid="19"/>
                                        </p:tgtEl>
                                        <p:attrNameLst>
                                          <p:attrName>ppt_w</p:attrName>
                                        </p:attrNameLst>
                                      </p:cBhvr>
                                      <p:tavLst>
                                        <p:tav tm="0">
                                          <p:val>
                                            <p:fltVal val="0"/>
                                          </p:val>
                                        </p:tav>
                                        <p:tav tm="100000">
                                          <p:val>
                                            <p:strVal val="#ppt_w"/>
                                          </p:val>
                                        </p:tav>
                                      </p:tavLst>
                                    </p:anim>
                                    <p:anim calcmode="lin" valueType="num">
                                      <p:cBhvr>
                                        <p:cTn id="18" dur="1000" fill="hold"/>
                                        <p:tgtEl>
                                          <p:spTgt spid="19"/>
                                        </p:tgtEl>
                                        <p:attrNameLst>
                                          <p:attrName>ppt_h</p:attrName>
                                        </p:attrNameLst>
                                      </p:cBhvr>
                                      <p:tavLst>
                                        <p:tav tm="0">
                                          <p:val>
                                            <p:fltVal val="0"/>
                                          </p:val>
                                        </p:tav>
                                        <p:tav tm="100000">
                                          <p:val>
                                            <p:strVal val="#ppt_h"/>
                                          </p:val>
                                        </p:tav>
                                      </p:tavLst>
                                    </p:anim>
                                    <p:animEffect transition="in" filter="fade">
                                      <p:cBhvr>
                                        <p:cTn id="19" dur="1000"/>
                                        <p:tgtEl>
                                          <p:spTgt spid="19"/>
                                        </p:tgtEl>
                                      </p:cBhvr>
                                    </p:animEffect>
                                  </p:childTnLst>
                                </p:cTn>
                              </p:par>
                              <p:par>
                                <p:cTn id="20" presetID="1" presetClass="entr" presetSubtype="0" fill="hold" nodeType="withEffect">
                                  <p:stCondLst>
                                    <p:cond delay="1500"/>
                                  </p:stCondLst>
                                  <p:childTnLst>
                                    <p:set>
                                      <p:cBhvr>
                                        <p:cTn id="21" dur="1" fill="hold">
                                          <p:stCondLst>
                                            <p:cond delay="0"/>
                                          </p:stCondLst>
                                        </p:cTn>
                                        <p:tgtEl>
                                          <p:spTgt spid="35"/>
                                        </p:tgtEl>
                                        <p:attrNameLst>
                                          <p:attrName>style.visibility</p:attrName>
                                        </p:attrNameLst>
                                      </p:cBhvr>
                                      <p:to>
                                        <p:strVal val="visible"/>
                                      </p:to>
                                    </p:set>
                                  </p:childTnLst>
                                </p:cTn>
                              </p:par>
                              <p:par>
                                <p:cTn id="22" presetID="1" presetClass="entr" presetSubtype="0" fill="hold" nodeType="withEffect">
                                  <p:stCondLst>
                                    <p:cond delay="1500"/>
                                  </p:stCondLst>
                                  <p:childTnLst>
                                    <p:set>
                                      <p:cBhvr>
                                        <p:cTn id="23" dur="1" fill="hold">
                                          <p:stCondLst>
                                            <p:cond delay="0"/>
                                          </p:stCondLst>
                                        </p:cTn>
                                        <p:tgtEl>
                                          <p:spTgt spid="34"/>
                                        </p:tgtEl>
                                        <p:attrNameLst>
                                          <p:attrName>style.visibility</p:attrName>
                                        </p:attrNameLst>
                                      </p:cBhvr>
                                      <p:to>
                                        <p:strVal val="visible"/>
                                      </p:to>
                                    </p:set>
                                  </p:childTnLst>
                                </p:cTn>
                              </p:par>
                              <p:par>
                                <p:cTn id="24" presetID="1" presetClass="entr" presetSubtype="0" fill="hold" nodeType="withEffect">
                                  <p:stCondLst>
                                    <p:cond delay="1500"/>
                                  </p:stCondLst>
                                  <p:childTnLst>
                                    <p:set>
                                      <p:cBhvr>
                                        <p:cTn id="25" dur="1" fill="hold">
                                          <p:stCondLst>
                                            <p:cond delay="0"/>
                                          </p:stCondLst>
                                        </p:cTn>
                                        <p:tgtEl>
                                          <p:spTgt spid="33"/>
                                        </p:tgtEl>
                                        <p:attrNameLst>
                                          <p:attrName>style.visibility</p:attrName>
                                        </p:attrNameLst>
                                      </p:cBhvr>
                                      <p:to>
                                        <p:strVal val="visible"/>
                                      </p:to>
                                    </p:set>
                                  </p:childTnLst>
                                </p:cTn>
                              </p:par>
                              <p:par>
                                <p:cTn id="26" presetID="23" presetClass="exit" presetSubtype="16" fill="hold" nodeType="withEffect">
                                  <p:stCondLst>
                                    <p:cond delay="1500"/>
                                  </p:stCondLst>
                                  <p:childTnLst>
                                    <p:anim calcmode="lin" valueType="num">
                                      <p:cBhvr>
                                        <p:cTn id="27" dur="1500"/>
                                        <p:tgtEl>
                                          <p:spTgt spid="35"/>
                                        </p:tgtEl>
                                        <p:attrNameLst>
                                          <p:attrName>ppt_w</p:attrName>
                                        </p:attrNameLst>
                                      </p:cBhvr>
                                      <p:tavLst>
                                        <p:tav tm="0">
                                          <p:val>
                                            <p:strVal val="ppt_w"/>
                                          </p:val>
                                        </p:tav>
                                        <p:tav tm="100000">
                                          <p:val>
                                            <p:strVal val="4*ppt_w"/>
                                          </p:val>
                                        </p:tav>
                                      </p:tavLst>
                                    </p:anim>
                                    <p:anim calcmode="lin" valueType="num">
                                      <p:cBhvr>
                                        <p:cTn id="28" dur="1500"/>
                                        <p:tgtEl>
                                          <p:spTgt spid="35"/>
                                        </p:tgtEl>
                                        <p:attrNameLst>
                                          <p:attrName>ppt_h</p:attrName>
                                        </p:attrNameLst>
                                      </p:cBhvr>
                                      <p:tavLst>
                                        <p:tav tm="0">
                                          <p:val>
                                            <p:strVal val="ppt_h"/>
                                          </p:val>
                                        </p:tav>
                                        <p:tav tm="100000">
                                          <p:val>
                                            <p:strVal val="4*ppt_h"/>
                                          </p:val>
                                        </p:tav>
                                      </p:tavLst>
                                    </p:anim>
                                    <p:set>
                                      <p:cBhvr>
                                        <p:cTn id="29" dur="1" fill="hold">
                                          <p:stCondLst>
                                            <p:cond delay="1499"/>
                                          </p:stCondLst>
                                        </p:cTn>
                                        <p:tgtEl>
                                          <p:spTgt spid="35"/>
                                        </p:tgtEl>
                                        <p:attrNameLst>
                                          <p:attrName>style.visibility</p:attrName>
                                        </p:attrNameLst>
                                      </p:cBhvr>
                                      <p:to>
                                        <p:strVal val="hidden"/>
                                      </p:to>
                                    </p:set>
                                  </p:childTnLst>
                                </p:cTn>
                              </p:par>
                              <p:par>
                                <p:cTn id="30" presetID="23" presetClass="exit" presetSubtype="16" fill="hold" nodeType="withEffect">
                                  <p:stCondLst>
                                    <p:cond delay="1500"/>
                                  </p:stCondLst>
                                  <p:childTnLst>
                                    <p:anim calcmode="lin" valueType="num">
                                      <p:cBhvr>
                                        <p:cTn id="31" dur="1500"/>
                                        <p:tgtEl>
                                          <p:spTgt spid="34"/>
                                        </p:tgtEl>
                                        <p:attrNameLst>
                                          <p:attrName>ppt_w</p:attrName>
                                        </p:attrNameLst>
                                      </p:cBhvr>
                                      <p:tavLst>
                                        <p:tav tm="0">
                                          <p:val>
                                            <p:strVal val="ppt_w"/>
                                          </p:val>
                                        </p:tav>
                                        <p:tav tm="100000">
                                          <p:val>
                                            <p:strVal val="4*ppt_w"/>
                                          </p:val>
                                        </p:tav>
                                      </p:tavLst>
                                    </p:anim>
                                    <p:anim calcmode="lin" valueType="num">
                                      <p:cBhvr>
                                        <p:cTn id="32" dur="1500"/>
                                        <p:tgtEl>
                                          <p:spTgt spid="34"/>
                                        </p:tgtEl>
                                        <p:attrNameLst>
                                          <p:attrName>ppt_h</p:attrName>
                                        </p:attrNameLst>
                                      </p:cBhvr>
                                      <p:tavLst>
                                        <p:tav tm="0">
                                          <p:val>
                                            <p:strVal val="ppt_h"/>
                                          </p:val>
                                        </p:tav>
                                        <p:tav tm="100000">
                                          <p:val>
                                            <p:strVal val="4*ppt_h"/>
                                          </p:val>
                                        </p:tav>
                                      </p:tavLst>
                                    </p:anim>
                                    <p:set>
                                      <p:cBhvr>
                                        <p:cTn id="33" dur="1" fill="hold">
                                          <p:stCondLst>
                                            <p:cond delay="1499"/>
                                          </p:stCondLst>
                                        </p:cTn>
                                        <p:tgtEl>
                                          <p:spTgt spid="34"/>
                                        </p:tgtEl>
                                        <p:attrNameLst>
                                          <p:attrName>style.visibility</p:attrName>
                                        </p:attrNameLst>
                                      </p:cBhvr>
                                      <p:to>
                                        <p:strVal val="hidden"/>
                                      </p:to>
                                    </p:set>
                                  </p:childTnLst>
                                </p:cTn>
                              </p:par>
                              <p:par>
                                <p:cTn id="34" presetID="23" presetClass="exit" presetSubtype="16" fill="hold" nodeType="withEffect">
                                  <p:stCondLst>
                                    <p:cond delay="1500"/>
                                  </p:stCondLst>
                                  <p:childTnLst>
                                    <p:anim calcmode="lin" valueType="num">
                                      <p:cBhvr>
                                        <p:cTn id="35" dur="1500"/>
                                        <p:tgtEl>
                                          <p:spTgt spid="33"/>
                                        </p:tgtEl>
                                        <p:attrNameLst>
                                          <p:attrName>ppt_w</p:attrName>
                                        </p:attrNameLst>
                                      </p:cBhvr>
                                      <p:tavLst>
                                        <p:tav tm="0">
                                          <p:val>
                                            <p:strVal val="ppt_w"/>
                                          </p:val>
                                        </p:tav>
                                        <p:tav tm="100000">
                                          <p:val>
                                            <p:strVal val="4*ppt_w"/>
                                          </p:val>
                                        </p:tav>
                                      </p:tavLst>
                                    </p:anim>
                                    <p:anim calcmode="lin" valueType="num">
                                      <p:cBhvr>
                                        <p:cTn id="36" dur="1500"/>
                                        <p:tgtEl>
                                          <p:spTgt spid="33"/>
                                        </p:tgtEl>
                                        <p:attrNameLst>
                                          <p:attrName>ppt_h</p:attrName>
                                        </p:attrNameLst>
                                      </p:cBhvr>
                                      <p:tavLst>
                                        <p:tav tm="0">
                                          <p:val>
                                            <p:strVal val="ppt_h"/>
                                          </p:val>
                                        </p:tav>
                                        <p:tav tm="100000">
                                          <p:val>
                                            <p:strVal val="4*ppt_h"/>
                                          </p:val>
                                        </p:tav>
                                      </p:tavLst>
                                    </p:anim>
                                    <p:set>
                                      <p:cBhvr>
                                        <p:cTn id="37" dur="1" fill="hold">
                                          <p:stCondLst>
                                            <p:cond delay="1499"/>
                                          </p:stCondLst>
                                        </p:cTn>
                                        <p:tgtEl>
                                          <p:spTgt spid="33"/>
                                        </p:tgtEl>
                                        <p:attrNameLst>
                                          <p:attrName>style.visibility</p:attrName>
                                        </p:attrNameLst>
                                      </p:cBhvr>
                                      <p:to>
                                        <p:strVal val="hidden"/>
                                      </p:to>
                                    </p:set>
                                  </p:childTnLst>
                                </p:cTn>
                              </p:par>
                              <p:par>
                                <p:cTn id="38" presetID="53" presetClass="entr" presetSubtype="16" fill="hold" nodeType="withEffect">
                                  <p:stCondLst>
                                    <p:cond delay="1500"/>
                                  </p:stCondLst>
                                  <p:childTnLst>
                                    <p:set>
                                      <p:cBhvr>
                                        <p:cTn id="39" dur="1" fill="hold">
                                          <p:stCondLst>
                                            <p:cond delay="0"/>
                                          </p:stCondLst>
                                        </p:cTn>
                                        <p:tgtEl>
                                          <p:spTgt spid="24"/>
                                        </p:tgtEl>
                                        <p:attrNameLst>
                                          <p:attrName>style.visibility</p:attrName>
                                        </p:attrNameLst>
                                      </p:cBhvr>
                                      <p:to>
                                        <p:strVal val="visible"/>
                                      </p:to>
                                    </p:set>
                                    <p:anim calcmode="lin" valueType="num">
                                      <p:cBhvr>
                                        <p:cTn id="40" dur="500" fill="hold"/>
                                        <p:tgtEl>
                                          <p:spTgt spid="24"/>
                                        </p:tgtEl>
                                        <p:attrNameLst>
                                          <p:attrName>ppt_w</p:attrName>
                                        </p:attrNameLst>
                                      </p:cBhvr>
                                      <p:tavLst>
                                        <p:tav tm="0">
                                          <p:val>
                                            <p:fltVal val="0"/>
                                          </p:val>
                                        </p:tav>
                                        <p:tav tm="100000">
                                          <p:val>
                                            <p:strVal val="#ppt_w"/>
                                          </p:val>
                                        </p:tav>
                                      </p:tavLst>
                                    </p:anim>
                                    <p:anim calcmode="lin" valueType="num">
                                      <p:cBhvr>
                                        <p:cTn id="41" dur="500" fill="hold"/>
                                        <p:tgtEl>
                                          <p:spTgt spid="24"/>
                                        </p:tgtEl>
                                        <p:attrNameLst>
                                          <p:attrName>ppt_h</p:attrName>
                                        </p:attrNameLst>
                                      </p:cBhvr>
                                      <p:tavLst>
                                        <p:tav tm="0">
                                          <p:val>
                                            <p:fltVal val="0"/>
                                          </p:val>
                                        </p:tav>
                                        <p:tav tm="100000">
                                          <p:val>
                                            <p:strVal val="#ppt_h"/>
                                          </p:val>
                                        </p:tav>
                                      </p:tavLst>
                                    </p:anim>
                                    <p:animEffect transition="in" filter="fade">
                                      <p:cBhvr>
                                        <p:cTn id="42" dur="500"/>
                                        <p:tgtEl>
                                          <p:spTgt spid="24"/>
                                        </p:tgtEl>
                                      </p:cBhvr>
                                    </p:animEffect>
                                  </p:childTnLst>
                                </p:cTn>
                              </p:par>
                              <p:par>
                                <p:cTn id="43" presetID="10" presetClass="entr" presetSubtype="0" fill="hold" grpId="0" nodeType="withEffect">
                                  <p:stCondLst>
                                    <p:cond delay="230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750"/>
                                        <p:tgtEl>
                                          <p:spTgt spid="20"/>
                                        </p:tgtEl>
                                      </p:cBhvr>
                                    </p:animEffect>
                                  </p:childTnLst>
                                </p:cTn>
                              </p:par>
                              <p:par>
                                <p:cTn id="46" presetID="10" presetClass="entr" presetSubtype="0" fill="hold" grpId="0" nodeType="withEffect">
                                  <p:stCondLst>
                                    <p:cond delay="260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750"/>
                                        <p:tgtEl>
                                          <p:spTgt spid="21"/>
                                        </p:tgtEl>
                                      </p:cBhvr>
                                    </p:animEffect>
                                  </p:childTnLst>
                                </p:cTn>
                              </p:par>
                              <p:par>
                                <p:cTn id="49" presetID="10" presetClass="entr" presetSubtype="0" fill="hold" grpId="0" nodeType="withEffect">
                                  <p:stCondLst>
                                    <p:cond delay="260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750"/>
                                        <p:tgtEl>
                                          <p:spTgt spid="22"/>
                                        </p:tgtEl>
                                      </p:cBhvr>
                                    </p:animEffect>
                                  </p:childTnLst>
                                </p:cTn>
                              </p:par>
                              <p:par>
                                <p:cTn id="52" presetID="10" presetClass="entr" presetSubtype="0" fill="hold" grpId="0" nodeType="withEffect">
                                  <p:stCondLst>
                                    <p:cond delay="250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750"/>
                                        <p:tgtEl>
                                          <p:spTgt spid="23"/>
                                        </p:tgtEl>
                                      </p:cBhvr>
                                    </p:animEffect>
                                  </p:childTnLst>
                                </p:cTn>
                              </p:par>
                              <p:par>
                                <p:cTn id="55" presetID="10" presetClass="entr" presetSubtype="0" fill="hold" grpId="0" nodeType="withEffect">
                                  <p:stCondLst>
                                    <p:cond delay="280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750"/>
                                        <p:tgtEl>
                                          <p:spTgt spid="31"/>
                                        </p:tgtEl>
                                      </p:cBhvr>
                                    </p:animEffect>
                                  </p:childTnLst>
                                </p:cTn>
                              </p:par>
                              <p:par>
                                <p:cTn id="58" presetID="10" presetClass="entr" presetSubtype="0" fill="hold" grpId="0" nodeType="withEffect">
                                  <p:stCondLst>
                                    <p:cond delay="270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750"/>
                                        <p:tgtEl>
                                          <p:spTgt spid="30"/>
                                        </p:tgtEl>
                                      </p:cBhvr>
                                    </p:animEffect>
                                  </p:childTnLst>
                                </p:cTn>
                              </p:par>
                              <p:par>
                                <p:cTn id="61" presetID="10" presetClass="entr" presetSubtype="0" fill="hold" grpId="0" nodeType="withEffect">
                                  <p:stCondLst>
                                    <p:cond delay="280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30" grpId="0" animBg="1"/>
      <p:bldP spid="31" grpId="0" animBg="1"/>
      <p:bldP spid="3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hape 98"/>
          <p:cNvSpPr>
            <a:spLocks noChangeArrowheads="1"/>
          </p:cNvSpPr>
          <p:nvPr/>
        </p:nvSpPr>
        <p:spPr bwMode="auto">
          <a:xfrm>
            <a:off x="3125788" y="1125538"/>
            <a:ext cx="2892425" cy="28924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8" name="Shape 99"/>
          <p:cNvSpPr>
            <a:spLocks noChangeArrowheads="1"/>
          </p:cNvSpPr>
          <p:nvPr/>
        </p:nvSpPr>
        <p:spPr bwMode="auto">
          <a:xfrm>
            <a:off x="2820988" y="820738"/>
            <a:ext cx="3502025"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9" name="Shape 100"/>
          <p:cNvSpPr>
            <a:spLocks noChangeArrowheads="1"/>
          </p:cNvSpPr>
          <p:nvPr/>
        </p:nvSpPr>
        <p:spPr bwMode="auto">
          <a:xfrm>
            <a:off x="2001838" y="1588"/>
            <a:ext cx="5140325" cy="51403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20" name="Shape 101"/>
          <p:cNvSpPr>
            <a:spLocks noChangeArrowheads="1"/>
          </p:cNvSpPr>
          <p:nvPr/>
        </p:nvSpPr>
        <p:spPr bwMode="auto">
          <a:xfrm rot="18871351" flipH="1">
            <a:off x="7308850" y="688976"/>
            <a:ext cx="987425"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1" name="Shape 102"/>
          <p:cNvSpPr>
            <a:spLocks noChangeArrowheads="1"/>
          </p:cNvSpPr>
          <p:nvPr/>
        </p:nvSpPr>
        <p:spPr bwMode="auto">
          <a:xfrm rot="18871351" flipH="1">
            <a:off x="7294563" y="1192213"/>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2" name="Shape 103"/>
          <p:cNvSpPr>
            <a:spLocks noChangeArrowheads="1"/>
          </p:cNvSpPr>
          <p:nvPr/>
        </p:nvSpPr>
        <p:spPr bwMode="auto">
          <a:xfrm rot="18871351" flipH="1">
            <a:off x="5456237" y="892176"/>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3" name="Shape 104"/>
          <p:cNvSpPr>
            <a:spLocks noChangeArrowheads="1"/>
          </p:cNvSpPr>
          <p:nvPr/>
        </p:nvSpPr>
        <p:spPr bwMode="auto">
          <a:xfrm rot="18871351" flipH="1">
            <a:off x="6677025" y="2354263"/>
            <a:ext cx="1065213" cy="20637"/>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grpSp>
        <p:nvGrpSpPr>
          <p:cNvPr id="24" name="组合 23"/>
          <p:cNvGrpSpPr>
            <a:grpSpLocks/>
          </p:cNvGrpSpPr>
          <p:nvPr/>
        </p:nvGrpSpPr>
        <p:grpSpPr bwMode="auto">
          <a:xfrm>
            <a:off x="3370265" y="1728788"/>
            <a:ext cx="2449510" cy="2152650"/>
            <a:chOff x="8985875" y="4608944"/>
            <a:chExt cx="6535155" cy="5741061"/>
          </a:xfrm>
        </p:grpSpPr>
        <p:grpSp>
          <p:nvGrpSpPr>
            <p:cNvPr id="27657" name="Group 107"/>
            <p:cNvGrpSpPr>
              <a:grpSpLocks/>
            </p:cNvGrpSpPr>
            <p:nvPr/>
          </p:nvGrpSpPr>
          <p:grpSpPr bwMode="auto">
            <a:xfrm>
              <a:off x="8985875" y="4608944"/>
              <a:ext cx="6535155" cy="5741061"/>
              <a:chOff x="0" y="1031545"/>
              <a:chExt cx="6535154" cy="5741061"/>
            </a:xfrm>
          </p:grpSpPr>
          <p:sp>
            <p:nvSpPr>
              <p:cNvPr id="27658" name="Shape 105"/>
              <p:cNvSpPr>
                <a:spLocks noChangeArrowheads="1"/>
              </p:cNvSpPr>
              <p:nvPr/>
            </p:nvSpPr>
            <p:spPr bwMode="auto">
              <a:xfrm>
                <a:off x="165172" y="1031545"/>
                <a:ext cx="6369982" cy="5741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19050" tIns="19050" rIns="19050" bIns="19050" anchor="ctr">
                <a:spAutoFit/>
              </a:bodyPr>
              <a:lstStyle/>
              <a:p>
                <a:pPr>
                  <a:lnSpc>
                    <a:spcPct val="80000"/>
                  </a:lnSpc>
                </a:pPr>
                <a:r>
                  <a:rPr lang="en-US" altLang="zh-CN" sz="17100" dirty="0">
                    <a:solidFill>
                      <a:srgbClr val="FFFFFF"/>
                    </a:solidFill>
                    <a:latin typeface="Impact" pitchFamily="34" charset="0"/>
                    <a:ea typeface="헤드라인A"/>
                    <a:cs typeface="헤드라인A"/>
                  </a:rPr>
                  <a:t>04</a:t>
                </a:r>
              </a:p>
            </p:txBody>
          </p:sp>
          <p:pic>
            <p:nvPicPr>
              <p:cNvPr id="27659" name="pasted-image.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2622543"/>
                <a:ext cx="6527800" cy="146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
          <p:nvSpPr>
            <p:cNvPr id="27660" name="Shape 108"/>
            <p:cNvSpPr>
              <a:spLocks noChangeArrowheads="1"/>
            </p:cNvSpPr>
            <p:nvPr/>
          </p:nvSpPr>
          <p:spPr bwMode="auto">
            <a:xfrm>
              <a:off x="11312634" y="6230003"/>
              <a:ext cx="1631997" cy="984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7145" rIns="17145">
              <a:spAutoFit/>
            </a:bodyP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algn="ctr" eaLnBrk="1" hangingPunct="1"/>
              <a:r>
                <a:rPr lang="en-US" altLang="zh-CN" dirty="0">
                  <a:solidFill>
                    <a:srgbClr val="FFFFFF"/>
                  </a:solidFill>
                  <a:latin typeface="Arial" pitchFamily="34" charset="0"/>
                  <a:cs typeface="Arial" pitchFamily="34" charset="0"/>
                  <a:sym typeface="Arial" pitchFamily="34" charset="0"/>
                </a:rPr>
                <a:t>Other</a:t>
              </a:r>
              <a:endParaRPr lang="zh-CN" altLang="zh-CN" b="1" dirty="0">
                <a:solidFill>
                  <a:srgbClr val="FFFFFF"/>
                </a:solidFill>
                <a:latin typeface="Arial" pitchFamily="34" charset="0"/>
                <a:cs typeface="Arial" pitchFamily="34" charset="0"/>
                <a:sym typeface="Arial" pitchFamily="34" charset="0"/>
              </a:endParaRPr>
            </a:p>
          </p:txBody>
        </p:sp>
        <p:sp>
          <p:nvSpPr>
            <p:cNvPr id="27661" name="Shape 109"/>
            <p:cNvSpPr>
              <a:spLocks noChangeArrowheads="1"/>
            </p:cNvSpPr>
            <p:nvPr/>
          </p:nvSpPr>
          <p:spPr bwMode="auto">
            <a:xfrm>
              <a:off x="9415634" y="6973230"/>
              <a:ext cx="5400332" cy="787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7145" rIns="17145">
              <a:spAutoFit/>
            </a:bodyPr>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algn="ctr" defTabSz="914400" eaLnBrk="1" hangingPunct="1">
                <a:lnSpc>
                  <a:spcPct val="110000"/>
                </a:lnSpc>
              </a:pPr>
              <a:r>
                <a:rPr lang="zh-CN" altLang="zh-CN" sz="600">
                  <a:solidFill>
                    <a:schemeClr val="bg1"/>
                  </a:solidFill>
                  <a:latin typeface="Arial" pitchFamily="34" charset="0"/>
                  <a:cs typeface="Arial" pitchFamily="34" charset="0"/>
                  <a:sym typeface="Arial" pitchFamily="34" charset="0"/>
                </a:rPr>
                <a:t>this is a sample text. insert your desired text here. Again. this is a dummy text. enter your own text here.</a:t>
              </a:r>
            </a:p>
          </p:txBody>
        </p:sp>
      </p:grpSp>
      <p:sp>
        <p:nvSpPr>
          <p:cNvPr id="30" name="Shape 101"/>
          <p:cNvSpPr>
            <a:spLocks noChangeArrowheads="1"/>
          </p:cNvSpPr>
          <p:nvPr/>
        </p:nvSpPr>
        <p:spPr bwMode="auto">
          <a:xfrm rot="18871351" flipH="1">
            <a:off x="2300288" y="3560763"/>
            <a:ext cx="990600"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1" name="Shape 102"/>
          <p:cNvSpPr>
            <a:spLocks noChangeArrowheads="1"/>
          </p:cNvSpPr>
          <p:nvPr/>
        </p:nvSpPr>
        <p:spPr bwMode="auto">
          <a:xfrm rot="18871351" flipH="1">
            <a:off x="2290763" y="4064000"/>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2" name="Shape 103"/>
          <p:cNvSpPr>
            <a:spLocks noChangeArrowheads="1"/>
          </p:cNvSpPr>
          <p:nvPr/>
        </p:nvSpPr>
        <p:spPr bwMode="auto">
          <a:xfrm rot="18871351" flipH="1">
            <a:off x="452437" y="3763963"/>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3" name="Shape 98"/>
          <p:cNvSpPr>
            <a:spLocks noChangeArrowheads="1"/>
          </p:cNvSpPr>
          <p:nvPr/>
        </p:nvSpPr>
        <p:spPr bwMode="auto">
          <a:xfrm>
            <a:off x="3127375" y="1123950"/>
            <a:ext cx="2894013" cy="28940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34" name="Shape 99"/>
          <p:cNvSpPr>
            <a:spLocks noChangeArrowheads="1"/>
          </p:cNvSpPr>
          <p:nvPr/>
        </p:nvSpPr>
        <p:spPr bwMode="auto">
          <a:xfrm>
            <a:off x="2822575" y="819150"/>
            <a:ext cx="3503613"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35" name="Shape 100"/>
          <p:cNvSpPr>
            <a:spLocks noChangeArrowheads="1"/>
          </p:cNvSpPr>
          <p:nvPr/>
        </p:nvSpPr>
        <p:spPr bwMode="auto">
          <a:xfrm>
            <a:off x="2003425" y="0"/>
            <a:ext cx="5141913" cy="51419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Tree>
    <p:extLst>
      <p:ext uri="{BB962C8B-B14F-4D97-AF65-F5344CB8AC3E}">
        <p14:creationId xmlns:p14="http://schemas.microsoft.com/office/powerpoint/2010/main" val="348951692"/>
      </p:ext>
    </p:extLst>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Effect transition="in" filter="fade">
                                      <p:cBhvr>
                                        <p:cTn id="9" dur="1000"/>
                                        <p:tgtEl>
                                          <p:spTgt spid="17"/>
                                        </p:tgtEl>
                                      </p:cBhvr>
                                    </p:animEffect>
                                  </p:childTnLst>
                                </p:cTn>
                              </p:par>
                              <p:par>
                                <p:cTn id="10" presetID="53" presetClass="entr" presetSubtype="16" fill="hold" nodeType="withEffect">
                                  <p:stCondLst>
                                    <p:cond delay="200"/>
                                  </p:stCondLst>
                                  <p:childTnLst>
                                    <p:set>
                                      <p:cBhvr>
                                        <p:cTn id="11" dur="1" fill="hold">
                                          <p:stCondLst>
                                            <p:cond delay="0"/>
                                          </p:stCondLst>
                                        </p:cTn>
                                        <p:tgtEl>
                                          <p:spTgt spid="18"/>
                                        </p:tgtEl>
                                        <p:attrNameLst>
                                          <p:attrName>style.visibility</p:attrName>
                                        </p:attrNameLst>
                                      </p:cBhvr>
                                      <p:to>
                                        <p:strVal val="visible"/>
                                      </p:to>
                                    </p:set>
                                    <p:anim calcmode="lin" valueType="num">
                                      <p:cBhvr>
                                        <p:cTn id="12" dur="1000" fill="hold"/>
                                        <p:tgtEl>
                                          <p:spTgt spid="18"/>
                                        </p:tgtEl>
                                        <p:attrNameLst>
                                          <p:attrName>ppt_w</p:attrName>
                                        </p:attrNameLst>
                                      </p:cBhvr>
                                      <p:tavLst>
                                        <p:tav tm="0">
                                          <p:val>
                                            <p:fltVal val="0"/>
                                          </p:val>
                                        </p:tav>
                                        <p:tav tm="100000">
                                          <p:val>
                                            <p:strVal val="#ppt_w"/>
                                          </p:val>
                                        </p:tav>
                                      </p:tavLst>
                                    </p:anim>
                                    <p:anim calcmode="lin" valueType="num">
                                      <p:cBhvr>
                                        <p:cTn id="13" dur="1000" fill="hold"/>
                                        <p:tgtEl>
                                          <p:spTgt spid="18"/>
                                        </p:tgtEl>
                                        <p:attrNameLst>
                                          <p:attrName>ppt_h</p:attrName>
                                        </p:attrNameLst>
                                      </p:cBhvr>
                                      <p:tavLst>
                                        <p:tav tm="0">
                                          <p:val>
                                            <p:fltVal val="0"/>
                                          </p:val>
                                        </p:tav>
                                        <p:tav tm="100000">
                                          <p:val>
                                            <p:strVal val="#ppt_h"/>
                                          </p:val>
                                        </p:tav>
                                      </p:tavLst>
                                    </p:anim>
                                    <p:animEffect transition="in" filter="fade">
                                      <p:cBhvr>
                                        <p:cTn id="14" dur="1000"/>
                                        <p:tgtEl>
                                          <p:spTgt spid="18"/>
                                        </p:tgtEl>
                                      </p:cBhvr>
                                    </p:animEffect>
                                  </p:childTnLst>
                                </p:cTn>
                              </p:par>
                              <p:par>
                                <p:cTn id="15" presetID="53" presetClass="entr" presetSubtype="16" fill="hold" nodeType="withEffect">
                                  <p:stCondLst>
                                    <p:cond delay="300"/>
                                  </p:stCondLst>
                                  <p:childTnLst>
                                    <p:set>
                                      <p:cBhvr>
                                        <p:cTn id="16" dur="1" fill="hold">
                                          <p:stCondLst>
                                            <p:cond delay="0"/>
                                          </p:stCondLst>
                                        </p:cTn>
                                        <p:tgtEl>
                                          <p:spTgt spid="19"/>
                                        </p:tgtEl>
                                        <p:attrNameLst>
                                          <p:attrName>style.visibility</p:attrName>
                                        </p:attrNameLst>
                                      </p:cBhvr>
                                      <p:to>
                                        <p:strVal val="visible"/>
                                      </p:to>
                                    </p:set>
                                    <p:anim calcmode="lin" valueType="num">
                                      <p:cBhvr>
                                        <p:cTn id="17" dur="1000" fill="hold"/>
                                        <p:tgtEl>
                                          <p:spTgt spid="19"/>
                                        </p:tgtEl>
                                        <p:attrNameLst>
                                          <p:attrName>ppt_w</p:attrName>
                                        </p:attrNameLst>
                                      </p:cBhvr>
                                      <p:tavLst>
                                        <p:tav tm="0">
                                          <p:val>
                                            <p:fltVal val="0"/>
                                          </p:val>
                                        </p:tav>
                                        <p:tav tm="100000">
                                          <p:val>
                                            <p:strVal val="#ppt_w"/>
                                          </p:val>
                                        </p:tav>
                                      </p:tavLst>
                                    </p:anim>
                                    <p:anim calcmode="lin" valueType="num">
                                      <p:cBhvr>
                                        <p:cTn id="18" dur="1000" fill="hold"/>
                                        <p:tgtEl>
                                          <p:spTgt spid="19"/>
                                        </p:tgtEl>
                                        <p:attrNameLst>
                                          <p:attrName>ppt_h</p:attrName>
                                        </p:attrNameLst>
                                      </p:cBhvr>
                                      <p:tavLst>
                                        <p:tav tm="0">
                                          <p:val>
                                            <p:fltVal val="0"/>
                                          </p:val>
                                        </p:tav>
                                        <p:tav tm="100000">
                                          <p:val>
                                            <p:strVal val="#ppt_h"/>
                                          </p:val>
                                        </p:tav>
                                      </p:tavLst>
                                    </p:anim>
                                    <p:animEffect transition="in" filter="fade">
                                      <p:cBhvr>
                                        <p:cTn id="19" dur="1000"/>
                                        <p:tgtEl>
                                          <p:spTgt spid="19"/>
                                        </p:tgtEl>
                                      </p:cBhvr>
                                    </p:animEffect>
                                  </p:childTnLst>
                                </p:cTn>
                              </p:par>
                              <p:par>
                                <p:cTn id="20" presetID="1" presetClass="entr" presetSubtype="0" fill="hold" nodeType="withEffect">
                                  <p:stCondLst>
                                    <p:cond delay="1500"/>
                                  </p:stCondLst>
                                  <p:childTnLst>
                                    <p:set>
                                      <p:cBhvr>
                                        <p:cTn id="21" dur="1" fill="hold">
                                          <p:stCondLst>
                                            <p:cond delay="0"/>
                                          </p:stCondLst>
                                        </p:cTn>
                                        <p:tgtEl>
                                          <p:spTgt spid="35"/>
                                        </p:tgtEl>
                                        <p:attrNameLst>
                                          <p:attrName>style.visibility</p:attrName>
                                        </p:attrNameLst>
                                      </p:cBhvr>
                                      <p:to>
                                        <p:strVal val="visible"/>
                                      </p:to>
                                    </p:set>
                                  </p:childTnLst>
                                </p:cTn>
                              </p:par>
                              <p:par>
                                <p:cTn id="22" presetID="1" presetClass="entr" presetSubtype="0" fill="hold" nodeType="withEffect">
                                  <p:stCondLst>
                                    <p:cond delay="1500"/>
                                  </p:stCondLst>
                                  <p:childTnLst>
                                    <p:set>
                                      <p:cBhvr>
                                        <p:cTn id="23" dur="1" fill="hold">
                                          <p:stCondLst>
                                            <p:cond delay="0"/>
                                          </p:stCondLst>
                                        </p:cTn>
                                        <p:tgtEl>
                                          <p:spTgt spid="34"/>
                                        </p:tgtEl>
                                        <p:attrNameLst>
                                          <p:attrName>style.visibility</p:attrName>
                                        </p:attrNameLst>
                                      </p:cBhvr>
                                      <p:to>
                                        <p:strVal val="visible"/>
                                      </p:to>
                                    </p:set>
                                  </p:childTnLst>
                                </p:cTn>
                              </p:par>
                              <p:par>
                                <p:cTn id="24" presetID="1" presetClass="entr" presetSubtype="0" fill="hold" nodeType="withEffect">
                                  <p:stCondLst>
                                    <p:cond delay="1500"/>
                                  </p:stCondLst>
                                  <p:childTnLst>
                                    <p:set>
                                      <p:cBhvr>
                                        <p:cTn id="25" dur="1" fill="hold">
                                          <p:stCondLst>
                                            <p:cond delay="0"/>
                                          </p:stCondLst>
                                        </p:cTn>
                                        <p:tgtEl>
                                          <p:spTgt spid="33"/>
                                        </p:tgtEl>
                                        <p:attrNameLst>
                                          <p:attrName>style.visibility</p:attrName>
                                        </p:attrNameLst>
                                      </p:cBhvr>
                                      <p:to>
                                        <p:strVal val="visible"/>
                                      </p:to>
                                    </p:set>
                                  </p:childTnLst>
                                </p:cTn>
                              </p:par>
                              <p:par>
                                <p:cTn id="26" presetID="23" presetClass="exit" presetSubtype="16" fill="hold" nodeType="withEffect">
                                  <p:stCondLst>
                                    <p:cond delay="1500"/>
                                  </p:stCondLst>
                                  <p:childTnLst>
                                    <p:anim calcmode="lin" valueType="num">
                                      <p:cBhvr>
                                        <p:cTn id="27" dur="1500"/>
                                        <p:tgtEl>
                                          <p:spTgt spid="35"/>
                                        </p:tgtEl>
                                        <p:attrNameLst>
                                          <p:attrName>ppt_w</p:attrName>
                                        </p:attrNameLst>
                                      </p:cBhvr>
                                      <p:tavLst>
                                        <p:tav tm="0">
                                          <p:val>
                                            <p:strVal val="ppt_w"/>
                                          </p:val>
                                        </p:tav>
                                        <p:tav tm="100000">
                                          <p:val>
                                            <p:strVal val="4*ppt_w"/>
                                          </p:val>
                                        </p:tav>
                                      </p:tavLst>
                                    </p:anim>
                                    <p:anim calcmode="lin" valueType="num">
                                      <p:cBhvr>
                                        <p:cTn id="28" dur="1500"/>
                                        <p:tgtEl>
                                          <p:spTgt spid="35"/>
                                        </p:tgtEl>
                                        <p:attrNameLst>
                                          <p:attrName>ppt_h</p:attrName>
                                        </p:attrNameLst>
                                      </p:cBhvr>
                                      <p:tavLst>
                                        <p:tav tm="0">
                                          <p:val>
                                            <p:strVal val="ppt_h"/>
                                          </p:val>
                                        </p:tav>
                                        <p:tav tm="100000">
                                          <p:val>
                                            <p:strVal val="4*ppt_h"/>
                                          </p:val>
                                        </p:tav>
                                      </p:tavLst>
                                    </p:anim>
                                    <p:set>
                                      <p:cBhvr>
                                        <p:cTn id="29" dur="1" fill="hold">
                                          <p:stCondLst>
                                            <p:cond delay="1499"/>
                                          </p:stCondLst>
                                        </p:cTn>
                                        <p:tgtEl>
                                          <p:spTgt spid="35"/>
                                        </p:tgtEl>
                                        <p:attrNameLst>
                                          <p:attrName>style.visibility</p:attrName>
                                        </p:attrNameLst>
                                      </p:cBhvr>
                                      <p:to>
                                        <p:strVal val="hidden"/>
                                      </p:to>
                                    </p:set>
                                  </p:childTnLst>
                                </p:cTn>
                              </p:par>
                              <p:par>
                                <p:cTn id="30" presetID="23" presetClass="exit" presetSubtype="16" fill="hold" nodeType="withEffect">
                                  <p:stCondLst>
                                    <p:cond delay="1500"/>
                                  </p:stCondLst>
                                  <p:childTnLst>
                                    <p:anim calcmode="lin" valueType="num">
                                      <p:cBhvr>
                                        <p:cTn id="31" dur="1500"/>
                                        <p:tgtEl>
                                          <p:spTgt spid="34"/>
                                        </p:tgtEl>
                                        <p:attrNameLst>
                                          <p:attrName>ppt_w</p:attrName>
                                        </p:attrNameLst>
                                      </p:cBhvr>
                                      <p:tavLst>
                                        <p:tav tm="0">
                                          <p:val>
                                            <p:strVal val="ppt_w"/>
                                          </p:val>
                                        </p:tav>
                                        <p:tav tm="100000">
                                          <p:val>
                                            <p:strVal val="4*ppt_w"/>
                                          </p:val>
                                        </p:tav>
                                      </p:tavLst>
                                    </p:anim>
                                    <p:anim calcmode="lin" valueType="num">
                                      <p:cBhvr>
                                        <p:cTn id="32" dur="1500"/>
                                        <p:tgtEl>
                                          <p:spTgt spid="34"/>
                                        </p:tgtEl>
                                        <p:attrNameLst>
                                          <p:attrName>ppt_h</p:attrName>
                                        </p:attrNameLst>
                                      </p:cBhvr>
                                      <p:tavLst>
                                        <p:tav tm="0">
                                          <p:val>
                                            <p:strVal val="ppt_h"/>
                                          </p:val>
                                        </p:tav>
                                        <p:tav tm="100000">
                                          <p:val>
                                            <p:strVal val="4*ppt_h"/>
                                          </p:val>
                                        </p:tav>
                                      </p:tavLst>
                                    </p:anim>
                                    <p:set>
                                      <p:cBhvr>
                                        <p:cTn id="33" dur="1" fill="hold">
                                          <p:stCondLst>
                                            <p:cond delay="1499"/>
                                          </p:stCondLst>
                                        </p:cTn>
                                        <p:tgtEl>
                                          <p:spTgt spid="34"/>
                                        </p:tgtEl>
                                        <p:attrNameLst>
                                          <p:attrName>style.visibility</p:attrName>
                                        </p:attrNameLst>
                                      </p:cBhvr>
                                      <p:to>
                                        <p:strVal val="hidden"/>
                                      </p:to>
                                    </p:set>
                                  </p:childTnLst>
                                </p:cTn>
                              </p:par>
                              <p:par>
                                <p:cTn id="34" presetID="23" presetClass="exit" presetSubtype="16" fill="hold" nodeType="withEffect">
                                  <p:stCondLst>
                                    <p:cond delay="1500"/>
                                  </p:stCondLst>
                                  <p:childTnLst>
                                    <p:anim calcmode="lin" valueType="num">
                                      <p:cBhvr>
                                        <p:cTn id="35" dur="1500"/>
                                        <p:tgtEl>
                                          <p:spTgt spid="33"/>
                                        </p:tgtEl>
                                        <p:attrNameLst>
                                          <p:attrName>ppt_w</p:attrName>
                                        </p:attrNameLst>
                                      </p:cBhvr>
                                      <p:tavLst>
                                        <p:tav tm="0">
                                          <p:val>
                                            <p:strVal val="ppt_w"/>
                                          </p:val>
                                        </p:tav>
                                        <p:tav tm="100000">
                                          <p:val>
                                            <p:strVal val="4*ppt_w"/>
                                          </p:val>
                                        </p:tav>
                                      </p:tavLst>
                                    </p:anim>
                                    <p:anim calcmode="lin" valueType="num">
                                      <p:cBhvr>
                                        <p:cTn id="36" dur="1500"/>
                                        <p:tgtEl>
                                          <p:spTgt spid="33"/>
                                        </p:tgtEl>
                                        <p:attrNameLst>
                                          <p:attrName>ppt_h</p:attrName>
                                        </p:attrNameLst>
                                      </p:cBhvr>
                                      <p:tavLst>
                                        <p:tav tm="0">
                                          <p:val>
                                            <p:strVal val="ppt_h"/>
                                          </p:val>
                                        </p:tav>
                                        <p:tav tm="100000">
                                          <p:val>
                                            <p:strVal val="4*ppt_h"/>
                                          </p:val>
                                        </p:tav>
                                      </p:tavLst>
                                    </p:anim>
                                    <p:set>
                                      <p:cBhvr>
                                        <p:cTn id="37" dur="1" fill="hold">
                                          <p:stCondLst>
                                            <p:cond delay="1499"/>
                                          </p:stCondLst>
                                        </p:cTn>
                                        <p:tgtEl>
                                          <p:spTgt spid="33"/>
                                        </p:tgtEl>
                                        <p:attrNameLst>
                                          <p:attrName>style.visibility</p:attrName>
                                        </p:attrNameLst>
                                      </p:cBhvr>
                                      <p:to>
                                        <p:strVal val="hidden"/>
                                      </p:to>
                                    </p:set>
                                  </p:childTnLst>
                                </p:cTn>
                              </p:par>
                              <p:par>
                                <p:cTn id="38" presetID="53" presetClass="entr" presetSubtype="16" fill="hold" nodeType="withEffect">
                                  <p:stCondLst>
                                    <p:cond delay="1500"/>
                                  </p:stCondLst>
                                  <p:childTnLst>
                                    <p:set>
                                      <p:cBhvr>
                                        <p:cTn id="39" dur="1" fill="hold">
                                          <p:stCondLst>
                                            <p:cond delay="0"/>
                                          </p:stCondLst>
                                        </p:cTn>
                                        <p:tgtEl>
                                          <p:spTgt spid="24"/>
                                        </p:tgtEl>
                                        <p:attrNameLst>
                                          <p:attrName>style.visibility</p:attrName>
                                        </p:attrNameLst>
                                      </p:cBhvr>
                                      <p:to>
                                        <p:strVal val="visible"/>
                                      </p:to>
                                    </p:set>
                                    <p:anim calcmode="lin" valueType="num">
                                      <p:cBhvr>
                                        <p:cTn id="40" dur="500" fill="hold"/>
                                        <p:tgtEl>
                                          <p:spTgt spid="24"/>
                                        </p:tgtEl>
                                        <p:attrNameLst>
                                          <p:attrName>ppt_w</p:attrName>
                                        </p:attrNameLst>
                                      </p:cBhvr>
                                      <p:tavLst>
                                        <p:tav tm="0">
                                          <p:val>
                                            <p:fltVal val="0"/>
                                          </p:val>
                                        </p:tav>
                                        <p:tav tm="100000">
                                          <p:val>
                                            <p:strVal val="#ppt_w"/>
                                          </p:val>
                                        </p:tav>
                                      </p:tavLst>
                                    </p:anim>
                                    <p:anim calcmode="lin" valueType="num">
                                      <p:cBhvr>
                                        <p:cTn id="41" dur="500" fill="hold"/>
                                        <p:tgtEl>
                                          <p:spTgt spid="24"/>
                                        </p:tgtEl>
                                        <p:attrNameLst>
                                          <p:attrName>ppt_h</p:attrName>
                                        </p:attrNameLst>
                                      </p:cBhvr>
                                      <p:tavLst>
                                        <p:tav tm="0">
                                          <p:val>
                                            <p:fltVal val="0"/>
                                          </p:val>
                                        </p:tav>
                                        <p:tav tm="100000">
                                          <p:val>
                                            <p:strVal val="#ppt_h"/>
                                          </p:val>
                                        </p:tav>
                                      </p:tavLst>
                                    </p:anim>
                                    <p:animEffect transition="in" filter="fade">
                                      <p:cBhvr>
                                        <p:cTn id="42" dur="500"/>
                                        <p:tgtEl>
                                          <p:spTgt spid="24"/>
                                        </p:tgtEl>
                                      </p:cBhvr>
                                    </p:animEffect>
                                  </p:childTnLst>
                                </p:cTn>
                              </p:par>
                              <p:par>
                                <p:cTn id="43" presetID="10" presetClass="entr" presetSubtype="0" fill="hold" grpId="0" nodeType="withEffect">
                                  <p:stCondLst>
                                    <p:cond delay="230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750"/>
                                        <p:tgtEl>
                                          <p:spTgt spid="20"/>
                                        </p:tgtEl>
                                      </p:cBhvr>
                                    </p:animEffect>
                                  </p:childTnLst>
                                </p:cTn>
                              </p:par>
                              <p:par>
                                <p:cTn id="46" presetID="10" presetClass="entr" presetSubtype="0" fill="hold" grpId="0" nodeType="withEffect">
                                  <p:stCondLst>
                                    <p:cond delay="260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750"/>
                                        <p:tgtEl>
                                          <p:spTgt spid="21"/>
                                        </p:tgtEl>
                                      </p:cBhvr>
                                    </p:animEffect>
                                  </p:childTnLst>
                                </p:cTn>
                              </p:par>
                              <p:par>
                                <p:cTn id="49" presetID="10" presetClass="entr" presetSubtype="0" fill="hold" grpId="0" nodeType="withEffect">
                                  <p:stCondLst>
                                    <p:cond delay="260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750"/>
                                        <p:tgtEl>
                                          <p:spTgt spid="22"/>
                                        </p:tgtEl>
                                      </p:cBhvr>
                                    </p:animEffect>
                                  </p:childTnLst>
                                </p:cTn>
                              </p:par>
                              <p:par>
                                <p:cTn id="52" presetID="10" presetClass="entr" presetSubtype="0" fill="hold" grpId="0" nodeType="withEffect">
                                  <p:stCondLst>
                                    <p:cond delay="250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750"/>
                                        <p:tgtEl>
                                          <p:spTgt spid="23"/>
                                        </p:tgtEl>
                                      </p:cBhvr>
                                    </p:animEffect>
                                  </p:childTnLst>
                                </p:cTn>
                              </p:par>
                              <p:par>
                                <p:cTn id="55" presetID="10" presetClass="entr" presetSubtype="0" fill="hold" grpId="0" nodeType="withEffect">
                                  <p:stCondLst>
                                    <p:cond delay="280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750"/>
                                        <p:tgtEl>
                                          <p:spTgt spid="31"/>
                                        </p:tgtEl>
                                      </p:cBhvr>
                                    </p:animEffect>
                                  </p:childTnLst>
                                </p:cTn>
                              </p:par>
                              <p:par>
                                <p:cTn id="58" presetID="10" presetClass="entr" presetSubtype="0" fill="hold" grpId="0" nodeType="withEffect">
                                  <p:stCondLst>
                                    <p:cond delay="270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750"/>
                                        <p:tgtEl>
                                          <p:spTgt spid="30"/>
                                        </p:tgtEl>
                                      </p:cBhvr>
                                    </p:animEffect>
                                  </p:childTnLst>
                                </p:cTn>
                              </p:par>
                              <p:par>
                                <p:cTn id="61" presetID="10" presetClass="entr" presetSubtype="0" fill="hold" grpId="0" nodeType="withEffect">
                                  <p:stCondLst>
                                    <p:cond delay="280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30" grpId="0" animBg="1"/>
      <p:bldP spid="31" grpId="0" animBg="1"/>
      <p:bldP spid="3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14"/>
          <p:cNvSpPr/>
          <p:nvPr/>
        </p:nvSpPr>
        <p:spPr>
          <a:xfrm>
            <a:off x="1760538" y="1333500"/>
            <a:ext cx="3725862" cy="3497263"/>
          </a:xfrm>
          <a:custGeom>
            <a:avLst/>
            <a:gdLst>
              <a:gd name="connsiteX0" fmla="*/ 0 w 3726180"/>
              <a:gd name="connsiteY0" fmla="*/ 922020 h 3002280"/>
              <a:gd name="connsiteX1" fmla="*/ 2506980 w 3726180"/>
              <a:gd name="connsiteY1" fmla="*/ 3002280 h 3002280"/>
              <a:gd name="connsiteX2" fmla="*/ 3726180 w 3726180"/>
              <a:gd name="connsiteY2" fmla="*/ 0 h 3002280"/>
              <a:gd name="connsiteX3" fmla="*/ 0 w 3726180"/>
              <a:gd name="connsiteY3" fmla="*/ 922020 h 3002280"/>
              <a:gd name="connsiteX0-1" fmla="*/ 0 w 3726180"/>
              <a:gd name="connsiteY0-2" fmla="*/ 922020 h 3497870"/>
              <a:gd name="connsiteX1-3" fmla="*/ 2758265 w 3726180"/>
              <a:gd name="connsiteY1-4" fmla="*/ 3497870 h 3497870"/>
              <a:gd name="connsiteX2-5" fmla="*/ 3726180 w 3726180"/>
              <a:gd name="connsiteY2-6" fmla="*/ 0 h 3497870"/>
              <a:gd name="connsiteX3-7" fmla="*/ 0 w 3726180"/>
              <a:gd name="connsiteY3-8" fmla="*/ 922020 h 3497870"/>
            </a:gdLst>
            <a:ahLst/>
            <a:cxnLst>
              <a:cxn ang="0">
                <a:pos x="connsiteX0-1" y="connsiteY0-2"/>
              </a:cxn>
              <a:cxn ang="0">
                <a:pos x="connsiteX1-3" y="connsiteY1-4"/>
              </a:cxn>
              <a:cxn ang="0">
                <a:pos x="connsiteX2-5" y="connsiteY2-6"/>
              </a:cxn>
              <a:cxn ang="0">
                <a:pos x="connsiteX3-7" y="connsiteY3-8"/>
              </a:cxn>
            </a:cxnLst>
            <a:rect l="l" t="t" r="r" b="b"/>
            <a:pathLst>
              <a:path w="3726180" h="3497870">
                <a:moveTo>
                  <a:pt x="0" y="922020"/>
                </a:moveTo>
                <a:lnTo>
                  <a:pt x="2758265" y="3497870"/>
                </a:lnTo>
                <a:lnTo>
                  <a:pt x="3726180" y="0"/>
                </a:lnTo>
                <a:lnTo>
                  <a:pt x="0" y="922020"/>
                </a:lnTo>
                <a:close/>
              </a:path>
            </a:pathLst>
          </a:custGeom>
          <a:noFill/>
          <a:ln w="3175" cap="flat">
            <a:solidFill>
              <a:schemeClr val="bg1">
                <a:alpha val="35000"/>
              </a:schemeClr>
            </a:solid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grpSp>
        <p:nvGrpSpPr>
          <p:cNvPr id="22" name="Group 60"/>
          <p:cNvGrpSpPr>
            <a:grpSpLocks/>
          </p:cNvGrpSpPr>
          <p:nvPr/>
        </p:nvGrpSpPr>
        <p:grpSpPr bwMode="auto">
          <a:xfrm>
            <a:off x="8201025" y="2408238"/>
            <a:ext cx="738188" cy="269875"/>
            <a:chOff x="0" y="114479"/>
            <a:chExt cx="1967458" cy="719572"/>
          </a:xfrm>
        </p:grpSpPr>
        <p:sp>
          <p:nvSpPr>
            <p:cNvPr id="34822" name="Shape 58"/>
            <p:cNvSpPr>
              <a:spLocks noChangeArrowheads="1"/>
            </p:cNvSpPr>
            <p:nvPr/>
          </p:nvSpPr>
          <p:spPr bwMode="auto">
            <a:xfrm>
              <a:off x="0" y="351514"/>
              <a:ext cx="1967458" cy="48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7145" tIns="17145" rIns="17145" bIns="17145"/>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defTabSz="914400" eaLnBrk="1" hangingPunct="1">
                <a:lnSpc>
                  <a:spcPct val="130000"/>
                </a:lnSpc>
              </a:pPr>
              <a:r>
                <a:rPr lang="en-US" altLang="zh-CN" sz="200">
                  <a:solidFill>
                    <a:schemeClr val="bg1"/>
                  </a:solidFill>
                  <a:latin typeface="Arial" pitchFamily="34" charset="0"/>
                  <a:cs typeface="Arial" pitchFamily="34" charset="0"/>
                  <a:sym typeface="Arial" pitchFamily="34" charset="0"/>
                </a:rPr>
                <a:t>this is a sample text. insert your desired text here. Again. this is a dummy text. enter your own text here. this is a sample text.</a:t>
              </a:r>
            </a:p>
          </p:txBody>
        </p:sp>
        <p:sp>
          <p:nvSpPr>
            <p:cNvPr id="34823" name="Shape 59"/>
            <p:cNvSpPr>
              <a:spLocks noChangeArrowheads="1"/>
            </p:cNvSpPr>
            <p:nvPr/>
          </p:nvSpPr>
          <p:spPr bwMode="auto">
            <a:xfrm>
              <a:off x="38811" y="114479"/>
              <a:ext cx="607698" cy="74809"/>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grpSp>
      <p:sp>
        <p:nvSpPr>
          <p:cNvPr id="25" name="Shape 76"/>
          <p:cNvSpPr/>
          <p:nvPr/>
        </p:nvSpPr>
        <p:spPr>
          <a:xfrm>
            <a:off x="2176463" y="3371850"/>
            <a:ext cx="4287837" cy="327025"/>
          </a:xfrm>
          <a:prstGeom prst="rect">
            <a:avLst/>
          </a:prstGeom>
          <a:ln w="12700">
            <a:miter lim="400000"/>
          </a:ln>
        </p:spPr>
        <p:txBody>
          <a:bodyPr lIns="17145" rIns="17145">
            <a:spAutoFit/>
          </a:bodyPr>
          <a:lstStyle/>
          <a:p>
            <a:pPr defTabSz="342900" fontAlgn="auto">
              <a:lnSpc>
                <a:spcPct val="150000"/>
              </a:lnSpc>
              <a:spcBef>
                <a:spcPts val="0"/>
              </a:spcBef>
              <a:spcAft>
                <a:spcPts val="0"/>
              </a:spcAft>
              <a:buFontTx/>
              <a:buNone/>
              <a:defRPr sz="1800"/>
            </a:pPr>
            <a:r>
              <a:rPr lang="en-US" altLang="zh-CN" sz="340" kern="0" dirty="0">
                <a:solidFill>
                  <a:schemeClr val="bg1"/>
                </a:solidFill>
                <a:latin typeface="Arial"/>
                <a:ea typeface="Arial"/>
                <a:cs typeface="Arial"/>
                <a:sym typeface="Arial"/>
              </a:rPr>
              <a:t>This is a sample text. Insert your desired text here. Again. This is a dummy text. Enter your own text here. This is a sample text. Insert your desired text here. Again. This is a dummy text. Enter your own text here enter your own text here. This is a sample text. Insert your desired text here. This is a sample text. Insert your desired text here. Again. This is a dummy text. Enter your own text here. This is a sample text. Insert your desired text here. Again. This is a dummy text. Enter your own text here enter your own text here. </a:t>
            </a:r>
          </a:p>
        </p:txBody>
      </p:sp>
      <p:grpSp>
        <p:nvGrpSpPr>
          <p:cNvPr id="26" name="Group 60"/>
          <p:cNvGrpSpPr>
            <a:grpSpLocks/>
          </p:cNvGrpSpPr>
          <p:nvPr/>
        </p:nvGrpSpPr>
        <p:grpSpPr bwMode="auto">
          <a:xfrm>
            <a:off x="8201025" y="1501775"/>
            <a:ext cx="738188" cy="269875"/>
            <a:chOff x="0" y="114479"/>
            <a:chExt cx="1967458" cy="719572"/>
          </a:xfrm>
        </p:grpSpPr>
        <p:sp>
          <p:nvSpPr>
            <p:cNvPr id="34826" name="Shape 58"/>
            <p:cNvSpPr>
              <a:spLocks noChangeArrowheads="1"/>
            </p:cNvSpPr>
            <p:nvPr/>
          </p:nvSpPr>
          <p:spPr bwMode="auto">
            <a:xfrm>
              <a:off x="0" y="351514"/>
              <a:ext cx="1967458" cy="48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7145" tIns="17145" rIns="17145" bIns="17145"/>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defTabSz="914400" eaLnBrk="1" hangingPunct="1">
                <a:lnSpc>
                  <a:spcPct val="130000"/>
                </a:lnSpc>
              </a:pPr>
              <a:r>
                <a:rPr lang="en-US" altLang="zh-CN" sz="200">
                  <a:solidFill>
                    <a:schemeClr val="bg1"/>
                  </a:solidFill>
                  <a:latin typeface="Arial" pitchFamily="34" charset="0"/>
                  <a:cs typeface="Arial" pitchFamily="34" charset="0"/>
                  <a:sym typeface="Arial" pitchFamily="34" charset="0"/>
                </a:rPr>
                <a:t>this is a sample text. insert your desired text here. Again. this is a dummy text. enter your own text here. this is a sample text.</a:t>
              </a:r>
            </a:p>
          </p:txBody>
        </p:sp>
        <p:sp>
          <p:nvSpPr>
            <p:cNvPr id="34827" name="Shape 59"/>
            <p:cNvSpPr>
              <a:spLocks noChangeArrowheads="1"/>
            </p:cNvSpPr>
            <p:nvPr/>
          </p:nvSpPr>
          <p:spPr bwMode="auto">
            <a:xfrm>
              <a:off x="38811" y="114479"/>
              <a:ext cx="607698" cy="74809"/>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grpSp>
      <p:grpSp>
        <p:nvGrpSpPr>
          <p:cNvPr id="29" name="Group 60"/>
          <p:cNvGrpSpPr>
            <a:grpSpLocks/>
          </p:cNvGrpSpPr>
          <p:nvPr/>
        </p:nvGrpSpPr>
        <p:grpSpPr bwMode="auto">
          <a:xfrm>
            <a:off x="8201025" y="3430588"/>
            <a:ext cx="738188" cy="269875"/>
            <a:chOff x="0" y="114479"/>
            <a:chExt cx="1967458" cy="719572"/>
          </a:xfrm>
        </p:grpSpPr>
        <p:sp>
          <p:nvSpPr>
            <p:cNvPr id="34829" name="Shape 58"/>
            <p:cNvSpPr>
              <a:spLocks noChangeArrowheads="1"/>
            </p:cNvSpPr>
            <p:nvPr/>
          </p:nvSpPr>
          <p:spPr bwMode="auto">
            <a:xfrm>
              <a:off x="0" y="351514"/>
              <a:ext cx="1967458" cy="48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7145" tIns="17145" rIns="17145" bIns="17145"/>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defTabSz="914400" eaLnBrk="1" hangingPunct="1">
                <a:lnSpc>
                  <a:spcPct val="130000"/>
                </a:lnSpc>
              </a:pPr>
              <a:r>
                <a:rPr lang="en-US" altLang="zh-CN" sz="200">
                  <a:solidFill>
                    <a:schemeClr val="bg1"/>
                  </a:solidFill>
                  <a:latin typeface="Arial" pitchFamily="34" charset="0"/>
                  <a:cs typeface="Arial" pitchFamily="34" charset="0"/>
                  <a:sym typeface="Arial" pitchFamily="34" charset="0"/>
                </a:rPr>
                <a:t>this is a sample text. insert your desired text here. Again. this is a dummy text. enter your own text here. this is a sample text.</a:t>
              </a:r>
            </a:p>
          </p:txBody>
        </p:sp>
        <p:sp>
          <p:nvSpPr>
            <p:cNvPr id="34830" name="Shape 59"/>
            <p:cNvSpPr>
              <a:spLocks noChangeArrowheads="1"/>
            </p:cNvSpPr>
            <p:nvPr/>
          </p:nvSpPr>
          <p:spPr bwMode="auto">
            <a:xfrm>
              <a:off x="38811" y="114479"/>
              <a:ext cx="607698" cy="74809"/>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grpSp>
      <p:grpSp>
        <p:nvGrpSpPr>
          <p:cNvPr id="32" name="Group 66"/>
          <p:cNvGrpSpPr>
            <a:grpSpLocks/>
          </p:cNvGrpSpPr>
          <p:nvPr/>
        </p:nvGrpSpPr>
        <p:grpSpPr bwMode="auto">
          <a:xfrm>
            <a:off x="8201025" y="1912938"/>
            <a:ext cx="236538" cy="236537"/>
            <a:chOff x="0" y="0"/>
            <a:chExt cx="1038922" cy="1038922"/>
          </a:xfrm>
        </p:grpSpPr>
        <p:sp>
          <p:nvSpPr>
            <p:cNvPr id="34832" name="Shape 64"/>
            <p:cNvSpPr>
              <a:spLocks noChangeArrowheads="1"/>
            </p:cNvSpPr>
            <p:nvPr/>
          </p:nvSpPr>
          <p:spPr bwMode="auto">
            <a:xfrm>
              <a:off x="0" y="480922"/>
              <a:ext cx="1038923" cy="77078"/>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sp>
          <p:nvSpPr>
            <p:cNvPr id="34833" name="Shape 65"/>
            <p:cNvSpPr>
              <a:spLocks noChangeArrowheads="1"/>
            </p:cNvSpPr>
            <p:nvPr/>
          </p:nvSpPr>
          <p:spPr bwMode="auto">
            <a:xfrm rot="5400000">
              <a:off x="-1" y="480922"/>
              <a:ext cx="1038923" cy="77078"/>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grpSp>
      <p:grpSp>
        <p:nvGrpSpPr>
          <p:cNvPr id="35" name="Group 66"/>
          <p:cNvGrpSpPr>
            <a:grpSpLocks/>
          </p:cNvGrpSpPr>
          <p:nvPr/>
        </p:nvGrpSpPr>
        <p:grpSpPr bwMode="auto">
          <a:xfrm>
            <a:off x="8201025" y="2905125"/>
            <a:ext cx="236538" cy="236538"/>
            <a:chOff x="0" y="0"/>
            <a:chExt cx="1038922" cy="1038922"/>
          </a:xfrm>
        </p:grpSpPr>
        <p:sp>
          <p:nvSpPr>
            <p:cNvPr id="34835" name="Shape 64"/>
            <p:cNvSpPr>
              <a:spLocks noChangeArrowheads="1"/>
            </p:cNvSpPr>
            <p:nvPr/>
          </p:nvSpPr>
          <p:spPr bwMode="auto">
            <a:xfrm>
              <a:off x="0" y="480922"/>
              <a:ext cx="1038923" cy="77078"/>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sp>
          <p:nvSpPr>
            <p:cNvPr id="34836" name="Shape 65"/>
            <p:cNvSpPr>
              <a:spLocks noChangeArrowheads="1"/>
            </p:cNvSpPr>
            <p:nvPr/>
          </p:nvSpPr>
          <p:spPr bwMode="auto">
            <a:xfrm rot="5400000">
              <a:off x="-1" y="480922"/>
              <a:ext cx="1038923" cy="77078"/>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grpSp>
      <p:sp>
        <p:nvSpPr>
          <p:cNvPr id="39" name="任意多边形 38"/>
          <p:cNvSpPr/>
          <p:nvPr/>
        </p:nvSpPr>
        <p:spPr>
          <a:xfrm flipV="1">
            <a:off x="2192338" y="3243263"/>
            <a:ext cx="4233862" cy="46037"/>
          </a:xfrm>
          <a:custGeom>
            <a:avLst/>
            <a:gdLst>
              <a:gd name="connsiteX0" fmla="*/ 0 w 4404360"/>
              <a:gd name="connsiteY0" fmla="*/ 0 h 0"/>
              <a:gd name="connsiteX1" fmla="*/ 4404360 w 4404360"/>
              <a:gd name="connsiteY1" fmla="*/ 0 h 0"/>
            </a:gdLst>
            <a:ahLst/>
            <a:cxnLst>
              <a:cxn ang="0">
                <a:pos x="connsiteX0" y="connsiteY0"/>
              </a:cxn>
              <a:cxn ang="0">
                <a:pos x="connsiteX1" y="connsiteY1"/>
              </a:cxn>
            </a:cxnLst>
            <a:rect l="l" t="t" r="r" b="b"/>
            <a:pathLst>
              <a:path w="4404360">
                <a:moveTo>
                  <a:pt x="0" y="0"/>
                </a:moveTo>
                <a:lnTo>
                  <a:pt x="4404360" y="0"/>
                </a:lnTo>
              </a:path>
            </a:pathLst>
          </a:custGeom>
          <a:noFill/>
          <a:ln w="28575" cap="flat">
            <a:solidFill>
              <a:schemeClr val="bg1"/>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spcFirstLastPara="1" lIns="91439" tIns="45719" rIns="91439" bIns="45719" spcCol="38100"/>
          <a:lstStyle/>
          <a:p>
            <a:pPr defTabSz="914400" fontAlgn="auto" latinLnBrk="1" hangingPunct="0">
              <a:spcBef>
                <a:spcPts val="0"/>
              </a:spcBef>
              <a:spcAft>
                <a:spcPts val="0"/>
              </a:spcAft>
              <a:buFontTx/>
              <a:buNone/>
              <a:defRPr/>
            </a:pPr>
            <a:endParaRPr lang="zh-CN" altLang="en-US" kern="0">
              <a:solidFill>
                <a:srgbClr val="000000"/>
              </a:solidFill>
              <a:latin typeface="+mn-lt"/>
              <a:ea typeface="+mn-ea"/>
              <a:cs typeface="+mn-cs"/>
            </a:endParaRPr>
          </a:p>
        </p:txBody>
      </p:sp>
      <p:sp>
        <p:nvSpPr>
          <p:cNvPr id="40" name="文本框 39"/>
          <p:cNvSpPr txBox="1"/>
          <p:nvPr/>
        </p:nvSpPr>
        <p:spPr>
          <a:xfrm>
            <a:off x="2041525" y="1831659"/>
            <a:ext cx="3140075" cy="13335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50800" tIns="50800" rIns="50800" bIns="50800" spcCol="38100" anchor="ctr">
            <a:spAutoFit/>
          </a:bodyPr>
          <a:lstStyle/>
          <a:p>
            <a:pPr defTabSz="825500" fontAlgn="auto" latinLnBrk="1" hangingPunct="0">
              <a:spcBef>
                <a:spcPts val="0"/>
              </a:spcBef>
              <a:spcAft>
                <a:spcPts val="0"/>
              </a:spcAft>
              <a:buFontTx/>
              <a:buNone/>
              <a:defRPr/>
            </a:pPr>
            <a:r>
              <a:rPr lang="en-US" altLang="zh-CN" sz="8000" kern="0" dirty="0">
                <a:solidFill>
                  <a:schemeClr val="bg1"/>
                </a:solidFill>
                <a:latin typeface="Impact" pitchFamily="34" charset="0"/>
                <a:ea typeface="微软雅黑" pitchFamily="34" charset="-122"/>
                <a:cs typeface="+mn-cs"/>
              </a:rPr>
              <a:t>Thanks</a:t>
            </a:r>
            <a:endParaRPr lang="zh-CN" altLang="en-US" sz="8000" kern="0" dirty="0">
              <a:solidFill>
                <a:schemeClr val="bg1"/>
              </a:solidFill>
              <a:latin typeface="Impact" pitchFamily="34" charset="0"/>
              <a:ea typeface="微软雅黑" pitchFamily="34" charset="-122"/>
              <a:cs typeface="+mn-cs"/>
            </a:endParaRPr>
          </a:p>
        </p:txBody>
      </p:sp>
      <p:sp>
        <p:nvSpPr>
          <p:cNvPr id="41" name="椭圆 40"/>
          <p:cNvSpPr/>
          <p:nvPr/>
        </p:nvSpPr>
        <p:spPr>
          <a:xfrm>
            <a:off x="5464175" y="1309688"/>
            <a:ext cx="60325" cy="60325"/>
          </a:xfrm>
          <a:prstGeom prst="ellipse">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sp>
        <p:nvSpPr>
          <p:cNvPr id="42" name="椭圆 41"/>
          <p:cNvSpPr/>
          <p:nvPr/>
        </p:nvSpPr>
        <p:spPr>
          <a:xfrm>
            <a:off x="1722438" y="2230438"/>
            <a:ext cx="60325" cy="61912"/>
          </a:xfrm>
          <a:prstGeom prst="ellipse">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sp>
        <p:nvSpPr>
          <p:cNvPr id="43" name="椭圆 42"/>
          <p:cNvSpPr/>
          <p:nvPr/>
        </p:nvSpPr>
        <p:spPr>
          <a:xfrm>
            <a:off x="4487863" y="4794250"/>
            <a:ext cx="60325" cy="60325"/>
          </a:xfrm>
          <a:prstGeom prst="ellipse">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sp>
        <p:nvSpPr>
          <p:cNvPr id="44" name="任意多边形 43"/>
          <p:cNvSpPr/>
          <p:nvPr/>
        </p:nvSpPr>
        <p:spPr>
          <a:xfrm rot="19001021">
            <a:off x="885825" y="1184275"/>
            <a:ext cx="5791200" cy="4721225"/>
          </a:xfrm>
          <a:custGeom>
            <a:avLst/>
            <a:gdLst>
              <a:gd name="connsiteX0" fmla="*/ 0 w 3726180"/>
              <a:gd name="connsiteY0" fmla="*/ 922020 h 3002280"/>
              <a:gd name="connsiteX1" fmla="*/ 2506980 w 3726180"/>
              <a:gd name="connsiteY1" fmla="*/ 3002280 h 3002280"/>
              <a:gd name="connsiteX2" fmla="*/ 3726180 w 3726180"/>
              <a:gd name="connsiteY2" fmla="*/ 0 h 3002280"/>
              <a:gd name="connsiteX3" fmla="*/ 0 w 3726180"/>
              <a:gd name="connsiteY3" fmla="*/ 922020 h 3002280"/>
              <a:gd name="connsiteX0-1" fmla="*/ 0 w 3726180"/>
              <a:gd name="connsiteY0-2" fmla="*/ 922020 h 3036490"/>
              <a:gd name="connsiteX1-3" fmla="*/ 2891616 w 3726180"/>
              <a:gd name="connsiteY1-4" fmla="*/ 3036490 h 3036490"/>
              <a:gd name="connsiteX2-5" fmla="*/ 3726180 w 3726180"/>
              <a:gd name="connsiteY2-6" fmla="*/ 0 h 3036490"/>
              <a:gd name="connsiteX3-7" fmla="*/ 0 w 3726180"/>
              <a:gd name="connsiteY3-8" fmla="*/ 922020 h 3036490"/>
            </a:gdLst>
            <a:ahLst/>
            <a:cxnLst>
              <a:cxn ang="0">
                <a:pos x="connsiteX0-1" y="connsiteY0-2"/>
              </a:cxn>
              <a:cxn ang="0">
                <a:pos x="connsiteX1-3" y="connsiteY1-4"/>
              </a:cxn>
              <a:cxn ang="0">
                <a:pos x="connsiteX2-5" y="connsiteY2-6"/>
              </a:cxn>
              <a:cxn ang="0">
                <a:pos x="connsiteX3-7" y="connsiteY3-8"/>
              </a:cxn>
            </a:cxnLst>
            <a:rect l="l" t="t" r="r" b="b"/>
            <a:pathLst>
              <a:path w="3726180" h="3036490">
                <a:moveTo>
                  <a:pt x="0" y="922020"/>
                </a:moveTo>
                <a:lnTo>
                  <a:pt x="2891616" y="3036490"/>
                </a:lnTo>
                <a:lnTo>
                  <a:pt x="3726180" y="0"/>
                </a:lnTo>
                <a:lnTo>
                  <a:pt x="0" y="922020"/>
                </a:lnTo>
                <a:close/>
              </a:path>
            </a:pathLst>
          </a:custGeom>
          <a:noFill/>
          <a:ln w="3175" cap="flat">
            <a:solidFill>
              <a:schemeClr val="bg1">
                <a:alpha val="35000"/>
              </a:schemeClr>
            </a:solid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sp>
        <p:nvSpPr>
          <p:cNvPr id="31" name="矩形 30"/>
          <p:cNvSpPr/>
          <p:nvPr/>
        </p:nvSpPr>
        <p:spPr>
          <a:xfrm>
            <a:off x="55211" y="4912668"/>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Text" lastClr="000000"/>
                </a:solidFill>
                <a:effectLst/>
                <a:uLnTx/>
                <a:uFillTx/>
              </a:rPr>
              <a:t>PPT</a:t>
            </a:r>
            <a:r>
              <a:rPr kumimoji="0" lang="zh-CN" altLang="en-US" sz="100" b="0" i="0" u="none" strike="noStrike" kern="0" cap="none" spc="0" normalizeH="0" baseline="0" noProof="0" dirty="0">
                <a:ln>
                  <a:noFill/>
                </a:ln>
                <a:solidFill>
                  <a:sysClr val="windowText" lastClr="000000"/>
                </a:solidFill>
                <a:effectLst/>
                <a:uLnTx/>
                <a:uFillTx/>
              </a:rPr>
              <a:t>模板下载：</a:t>
            </a:r>
            <a:r>
              <a:rPr kumimoji="0" lang="en-US" altLang="zh-CN" sz="100" b="0" i="0" u="none" strike="noStrike" kern="0" cap="none" spc="0" normalizeH="0" baseline="0" noProof="0" dirty="0">
                <a:ln>
                  <a:noFill/>
                </a:ln>
                <a:solidFill>
                  <a:sysClr val="windowText" lastClr="000000"/>
                </a:solidFill>
                <a:effectLst/>
                <a:uLnTx/>
                <a:uFillTx/>
              </a:rPr>
              <a:t>www.1ppt.com/moban/     </a:t>
            </a:r>
            <a:r>
              <a:rPr kumimoji="0" lang="zh-CN" altLang="en-US" sz="100" b="0" i="0" u="none" strike="noStrike" kern="0" cap="none" spc="0" normalizeH="0" baseline="0" noProof="0" dirty="0">
                <a:ln>
                  <a:noFill/>
                </a:ln>
                <a:solidFill>
                  <a:sysClr val="windowText" lastClr="000000"/>
                </a:solidFill>
                <a:effectLst/>
                <a:uLnTx/>
                <a:uFillTx/>
              </a:rPr>
              <a:t>行业</a:t>
            </a:r>
            <a:r>
              <a:rPr kumimoji="0" lang="en-US" altLang="zh-CN" sz="100" b="0" i="0" u="none" strike="noStrike" kern="0" cap="none" spc="0" normalizeH="0" baseline="0" noProof="0" dirty="0">
                <a:ln>
                  <a:noFill/>
                </a:ln>
                <a:solidFill>
                  <a:sysClr val="windowText" lastClr="000000"/>
                </a:solidFill>
                <a:effectLst/>
                <a:uLnTx/>
                <a:uFillTx/>
              </a:rPr>
              <a:t>PPT</a:t>
            </a:r>
            <a:r>
              <a:rPr kumimoji="0" lang="zh-CN" altLang="en-US" sz="100" b="0" i="0" u="none" strike="noStrike" kern="0" cap="none" spc="0" normalizeH="0" baseline="0" noProof="0" dirty="0">
                <a:ln>
                  <a:noFill/>
                </a:ln>
                <a:solidFill>
                  <a:sysClr val="windowText" lastClr="000000"/>
                </a:solidFill>
                <a:effectLst/>
                <a:uLnTx/>
                <a:uFillTx/>
              </a:rPr>
              <a:t>模板：</a:t>
            </a:r>
            <a:r>
              <a:rPr kumimoji="0" lang="en-US" altLang="zh-CN" sz="100" b="0" i="0" u="none" strike="noStrike" kern="0" cap="none" spc="0" normalizeH="0" baseline="0" noProof="0" dirty="0">
                <a:ln>
                  <a:noFill/>
                </a:ln>
                <a:solidFill>
                  <a:sysClr val="windowText" lastClr="000000"/>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Text" lastClr="000000"/>
                </a:solidFill>
                <a:effectLst/>
                <a:uLnTx/>
                <a:uFillTx/>
              </a:rPr>
              <a:t>节日</a:t>
            </a:r>
            <a:r>
              <a:rPr kumimoji="0" lang="en-US" altLang="zh-CN" sz="100" b="0" i="0" u="none" strike="noStrike" kern="0" cap="none" spc="0" normalizeH="0" baseline="0" noProof="0" dirty="0">
                <a:ln>
                  <a:noFill/>
                </a:ln>
                <a:solidFill>
                  <a:sysClr val="windowText" lastClr="000000"/>
                </a:solidFill>
                <a:effectLst/>
                <a:uLnTx/>
                <a:uFillTx/>
              </a:rPr>
              <a:t>PPT</a:t>
            </a:r>
            <a:r>
              <a:rPr kumimoji="0" lang="zh-CN" altLang="en-US" sz="100" b="0" i="0" u="none" strike="noStrike" kern="0" cap="none" spc="0" normalizeH="0" baseline="0" noProof="0" dirty="0">
                <a:ln>
                  <a:noFill/>
                </a:ln>
                <a:solidFill>
                  <a:sysClr val="windowText" lastClr="000000"/>
                </a:solidFill>
                <a:effectLst/>
                <a:uLnTx/>
                <a:uFillTx/>
              </a:rPr>
              <a:t>模板：</a:t>
            </a:r>
            <a:r>
              <a:rPr kumimoji="0" lang="en-US" altLang="zh-CN" sz="100" b="0" i="0" u="none" strike="noStrike" kern="0" cap="none" spc="0" normalizeH="0" baseline="0" noProof="0" dirty="0">
                <a:ln>
                  <a:noFill/>
                </a:ln>
                <a:solidFill>
                  <a:sysClr val="windowText" lastClr="000000"/>
                </a:solidFill>
                <a:effectLst/>
                <a:uLnTx/>
                <a:uFillTx/>
              </a:rPr>
              <a:t>www.1ppt.com/jieri/           PPT</a:t>
            </a:r>
            <a:r>
              <a:rPr kumimoji="0" lang="zh-CN" altLang="en-US" sz="100" b="0" i="0" u="none" strike="noStrike" kern="0" cap="none" spc="0" normalizeH="0" baseline="0" noProof="0" dirty="0">
                <a:ln>
                  <a:noFill/>
                </a:ln>
                <a:solidFill>
                  <a:sysClr val="windowText" lastClr="000000"/>
                </a:solidFill>
                <a:effectLst/>
                <a:uLnTx/>
                <a:uFillTx/>
              </a:rPr>
              <a:t>素材下载：</a:t>
            </a:r>
            <a:r>
              <a:rPr kumimoji="0" lang="en-US" altLang="zh-CN" sz="100" b="0" i="0" u="none" strike="noStrike" kern="0" cap="none" spc="0" normalizeH="0" baseline="0" noProof="0" dirty="0">
                <a:ln>
                  <a:noFill/>
                </a:ln>
                <a:solidFill>
                  <a:sysClr val="windowText" lastClr="000000"/>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Text" lastClr="000000"/>
                </a:solidFill>
                <a:effectLst/>
                <a:uLnTx/>
                <a:uFillTx/>
              </a:rPr>
              <a:t>PPT</a:t>
            </a:r>
            <a:r>
              <a:rPr kumimoji="0" lang="zh-CN" altLang="en-US" sz="100" b="0" i="0" u="none" strike="noStrike" kern="0" cap="none" spc="0" normalizeH="0" baseline="0" noProof="0" dirty="0">
                <a:ln>
                  <a:noFill/>
                </a:ln>
                <a:solidFill>
                  <a:sysClr val="windowText" lastClr="000000"/>
                </a:solidFill>
                <a:effectLst/>
                <a:uLnTx/>
                <a:uFillTx/>
              </a:rPr>
              <a:t>背景图片：</a:t>
            </a:r>
            <a:r>
              <a:rPr kumimoji="0" lang="en-US" altLang="zh-CN" sz="100" b="0" i="0" u="none" strike="noStrike" kern="0" cap="none" spc="0" normalizeH="0" baseline="0" noProof="0" dirty="0">
                <a:ln>
                  <a:noFill/>
                </a:ln>
                <a:solidFill>
                  <a:sysClr val="windowText" lastClr="000000"/>
                </a:solidFill>
                <a:effectLst/>
                <a:uLnTx/>
                <a:uFillTx/>
              </a:rPr>
              <a:t>www.1ppt.com/beijing/      PPT</a:t>
            </a:r>
            <a:r>
              <a:rPr kumimoji="0" lang="zh-CN" altLang="en-US" sz="100" b="0" i="0" u="none" strike="noStrike" kern="0" cap="none" spc="0" normalizeH="0" baseline="0" noProof="0" dirty="0">
                <a:ln>
                  <a:noFill/>
                </a:ln>
                <a:solidFill>
                  <a:sysClr val="windowText" lastClr="000000"/>
                </a:solidFill>
                <a:effectLst/>
                <a:uLnTx/>
                <a:uFillTx/>
              </a:rPr>
              <a:t>图表下载：</a:t>
            </a:r>
            <a:r>
              <a:rPr kumimoji="0" lang="en-US" altLang="zh-CN" sz="100" b="0" i="0" u="none" strike="noStrike" kern="0" cap="none" spc="0" normalizeH="0" baseline="0" noProof="0" dirty="0">
                <a:ln>
                  <a:noFill/>
                </a:ln>
                <a:solidFill>
                  <a:sysClr val="windowText" lastClr="000000"/>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Text" lastClr="000000"/>
                </a:solidFill>
                <a:effectLst/>
                <a:uLnTx/>
                <a:uFillTx/>
              </a:rPr>
              <a:t>优秀</a:t>
            </a:r>
            <a:r>
              <a:rPr kumimoji="0" lang="en-US" altLang="zh-CN" sz="100" b="0" i="0" u="none" strike="noStrike" kern="0" cap="none" spc="0" normalizeH="0" baseline="0" noProof="0" dirty="0">
                <a:ln>
                  <a:noFill/>
                </a:ln>
                <a:solidFill>
                  <a:sysClr val="windowText" lastClr="000000"/>
                </a:solidFill>
                <a:effectLst/>
                <a:uLnTx/>
                <a:uFillTx/>
              </a:rPr>
              <a:t>PPT</a:t>
            </a:r>
            <a:r>
              <a:rPr kumimoji="0" lang="zh-CN" altLang="en-US" sz="100" b="0" i="0" u="none" strike="noStrike" kern="0" cap="none" spc="0" normalizeH="0" baseline="0" noProof="0" dirty="0">
                <a:ln>
                  <a:noFill/>
                </a:ln>
                <a:solidFill>
                  <a:sysClr val="windowText" lastClr="000000"/>
                </a:solidFill>
                <a:effectLst/>
                <a:uLnTx/>
                <a:uFillTx/>
              </a:rPr>
              <a:t>下载：</a:t>
            </a:r>
            <a:r>
              <a:rPr kumimoji="0" lang="en-US" altLang="zh-CN" sz="100" b="0" i="0" u="none" strike="noStrike" kern="0" cap="none" spc="0" normalizeH="0" baseline="0" noProof="0" dirty="0">
                <a:ln>
                  <a:noFill/>
                </a:ln>
                <a:solidFill>
                  <a:sysClr val="windowText" lastClr="000000"/>
                </a:solidFill>
                <a:effectLst/>
                <a:uLnTx/>
                <a:uFillTx/>
              </a:rPr>
              <a:t>www.1ppt.com/xiazai/        PPT</a:t>
            </a:r>
            <a:r>
              <a:rPr kumimoji="0" lang="zh-CN" altLang="en-US" sz="100" b="0" i="0" u="none" strike="noStrike" kern="0" cap="none" spc="0" normalizeH="0" baseline="0" noProof="0" dirty="0">
                <a:ln>
                  <a:noFill/>
                </a:ln>
                <a:solidFill>
                  <a:sysClr val="windowText" lastClr="000000"/>
                </a:solidFill>
                <a:effectLst/>
                <a:uLnTx/>
                <a:uFillTx/>
              </a:rPr>
              <a:t>教程： </a:t>
            </a:r>
            <a:r>
              <a:rPr kumimoji="0" lang="en-US" altLang="zh-CN" sz="100" b="0" i="0" u="none" strike="noStrike" kern="0" cap="none" spc="0" normalizeH="0" baseline="0" noProof="0" dirty="0">
                <a:ln>
                  <a:noFill/>
                </a:ln>
                <a:solidFill>
                  <a:sysClr val="windowText" lastClr="000000"/>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Text" lastClr="000000"/>
                </a:solidFill>
                <a:effectLst/>
                <a:uLnTx/>
                <a:uFillTx/>
              </a:rPr>
              <a:t>Word</a:t>
            </a:r>
            <a:r>
              <a:rPr kumimoji="0" lang="zh-CN" altLang="en-US" sz="100" b="0" i="0" u="none" strike="noStrike" kern="0" cap="none" spc="0" normalizeH="0" baseline="0" noProof="0" dirty="0">
                <a:ln>
                  <a:noFill/>
                </a:ln>
                <a:solidFill>
                  <a:sysClr val="windowText" lastClr="000000"/>
                </a:solidFill>
                <a:effectLst/>
                <a:uLnTx/>
                <a:uFillTx/>
              </a:rPr>
              <a:t>教程： </a:t>
            </a:r>
            <a:r>
              <a:rPr kumimoji="0" lang="en-US" altLang="zh-CN" sz="100" b="0" i="0" u="none" strike="noStrike" kern="0" cap="none" spc="0" normalizeH="0" baseline="0" noProof="0" dirty="0">
                <a:ln>
                  <a:noFill/>
                </a:ln>
                <a:solidFill>
                  <a:sysClr val="windowText" lastClr="000000"/>
                </a:solidFill>
                <a:effectLst/>
                <a:uLnTx/>
                <a:uFillTx/>
              </a:rPr>
              <a:t>www.1ppt.com/word/              Excel</a:t>
            </a:r>
            <a:r>
              <a:rPr kumimoji="0" lang="zh-CN" altLang="en-US" sz="100" b="0" i="0" u="none" strike="noStrike" kern="0" cap="none" spc="0" normalizeH="0" baseline="0" noProof="0" dirty="0">
                <a:ln>
                  <a:noFill/>
                </a:ln>
                <a:solidFill>
                  <a:sysClr val="windowText" lastClr="000000"/>
                </a:solidFill>
                <a:effectLst/>
                <a:uLnTx/>
                <a:uFillTx/>
              </a:rPr>
              <a:t>教程：</a:t>
            </a:r>
            <a:r>
              <a:rPr kumimoji="0" lang="en-US" altLang="zh-CN" sz="100" b="0" i="0" u="none" strike="noStrike" kern="0" cap="none" spc="0" normalizeH="0" baseline="0" noProof="0" dirty="0">
                <a:ln>
                  <a:noFill/>
                </a:ln>
                <a:solidFill>
                  <a:sysClr val="windowText" lastClr="000000"/>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Text" lastClr="000000"/>
                </a:solidFill>
                <a:effectLst/>
                <a:uLnTx/>
                <a:uFillTx/>
              </a:rPr>
              <a:t>资料下载：</a:t>
            </a:r>
            <a:r>
              <a:rPr kumimoji="0" lang="en-US" altLang="zh-CN" sz="100" b="0" i="0" u="none" strike="noStrike" kern="0" cap="none" spc="0" normalizeH="0" baseline="0" noProof="0" dirty="0">
                <a:ln>
                  <a:noFill/>
                </a:ln>
                <a:solidFill>
                  <a:sysClr val="windowText" lastClr="000000"/>
                </a:solidFill>
                <a:effectLst/>
                <a:uLnTx/>
                <a:uFillTx/>
              </a:rPr>
              <a:t>www.1ppt.com/ziliao/                PPT</a:t>
            </a:r>
            <a:r>
              <a:rPr kumimoji="0" lang="zh-CN" altLang="en-US" sz="100" b="0" i="0" u="none" strike="noStrike" kern="0" cap="none" spc="0" normalizeH="0" baseline="0" noProof="0" dirty="0">
                <a:ln>
                  <a:noFill/>
                </a:ln>
                <a:solidFill>
                  <a:sysClr val="windowText" lastClr="000000"/>
                </a:solidFill>
                <a:effectLst/>
                <a:uLnTx/>
                <a:uFillTx/>
              </a:rPr>
              <a:t>课件下载：</a:t>
            </a:r>
            <a:r>
              <a:rPr kumimoji="0" lang="en-US" altLang="zh-CN" sz="100" b="0" i="0" u="none" strike="noStrike" kern="0" cap="none" spc="0" normalizeH="0" baseline="0" noProof="0" dirty="0">
                <a:ln>
                  <a:noFill/>
                </a:ln>
                <a:solidFill>
                  <a:sysClr val="windowText" lastClr="000000"/>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Text" lastClr="000000"/>
                </a:solidFill>
                <a:effectLst/>
                <a:uLnTx/>
                <a:uFillTx/>
              </a:rPr>
              <a:t>范文下载：</a:t>
            </a:r>
            <a:r>
              <a:rPr kumimoji="0" lang="en-US" altLang="zh-CN" sz="100" b="0" i="0" u="none" strike="noStrike" kern="0" cap="none" spc="0" normalizeH="0" baseline="0" noProof="0" dirty="0">
                <a:ln>
                  <a:noFill/>
                </a:ln>
                <a:solidFill>
                  <a:sysClr val="windowText" lastClr="000000"/>
                </a:solidFill>
                <a:effectLst/>
                <a:uLnTx/>
                <a:uFillTx/>
              </a:rPr>
              <a:t>www.1ppt.com/fanwen/             </a:t>
            </a:r>
            <a:r>
              <a:rPr kumimoji="0" lang="zh-CN" altLang="en-US" sz="100" b="0" i="0" u="none" strike="noStrike" kern="0" cap="none" spc="0" normalizeH="0" baseline="0" noProof="0" dirty="0">
                <a:ln>
                  <a:noFill/>
                </a:ln>
                <a:solidFill>
                  <a:sysClr val="windowText" lastClr="000000"/>
                </a:solidFill>
                <a:effectLst/>
                <a:uLnTx/>
                <a:uFillTx/>
              </a:rPr>
              <a:t>试卷下载：</a:t>
            </a:r>
            <a:r>
              <a:rPr kumimoji="0" lang="en-US" altLang="zh-CN" sz="100" b="0" i="0" u="none" strike="noStrike" kern="0" cap="none" spc="0" normalizeH="0" baseline="0" noProof="0" dirty="0">
                <a:ln>
                  <a:noFill/>
                </a:ln>
                <a:solidFill>
                  <a:sysClr val="windowText" lastClr="000000"/>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Text" lastClr="000000"/>
                </a:solidFill>
                <a:effectLst/>
                <a:uLnTx/>
                <a:uFillTx/>
              </a:rPr>
              <a:t>教案下载：</a:t>
            </a:r>
            <a:r>
              <a:rPr kumimoji="0" lang="en-US" altLang="zh-CN" sz="100" b="0" i="0" u="none" strike="noStrike" kern="0" cap="none" spc="0" normalizeH="0" baseline="0" noProof="0" dirty="0">
                <a:ln>
                  <a:noFill/>
                </a:ln>
                <a:solidFill>
                  <a:sysClr val="windowText" lastClr="000000"/>
                </a:solidFill>
                <a:effectLst/>
                <a:uLnTx/>
                <a:uFillTx/>
              </a:rPr>
              <a:t>www.1ppt.com/jiaoan/        PPT</a:t>
            </a:r>
            <a:r>
              <a:rPr kumimoji="0" lang="zh-CN" altLang="en-US" sz="100" b="0" i="0" u="none" strike="noStrike" kern="0" cap="none" spc="0" normalizeH="0" baseline="0" noProof="0" dirty="0">
                <a:ln>
                  <a:noFill/>
                </a:ln>
                <a:solidFill>
                  <a:sysClr val="windowText" lastClr="000000"/>
                </a:solidFill>
                <a:effectLst/>
                <a:uLnTx/>
                <a:uFillTx/>
              </a:rPr>
              <a:t>论坛：</a:t>
            </a:r>
            <a:r>
              <a:rPr kumimoji="0" lang="en-US" altLang="zh-CN" sz="100" b="0" i="0" u="none" strike="noStrike" kern="0" cap="none" spc="0" normalizeH="0" baseline="0" noProof="0" dirty="0">
                <a:ln>
                  <a:noFill/>
                </a:ln>
                <a:solidFill>
                  <a:sysClr val="windowText" lastClr="000000"/>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Text" lastClr="000000"/>
                </a:solidFill>
                <a:effectLst/>
                <a:uLnTx/>
                <a:uFillTx/>
              </a:rPr>
              <a:t> </a:t>
            </a:r>
            <a:endParaRPr kumimoji="0" lang="zh-CN" altLang="en-US" sz="100" b="0" i="0" u="none" strike="noStrike" kern="0" cap="none" spc="0" normalizeH="0" baseline="0" noProof="0" dirty="0">
              <a:ln>
                <a:noFill/>
              </a:ln>
              <a:solidFill>
                <a:sysClr val="windowText" lastClr="000000"/>
              </a:solidFill>
              <a:effectLst/>
              <a:uLnTx/>
              <a:uFillTx/>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withEffect">
                                  <p:stCondLst>
                                    <p:cond delay="700"/>
                                  </p:stCondLst>
                                  <p:childTnLst>
                                    <p:set>
                                      <p:cBhvr>
                                        <p:cTn id="6" dur="1" fill="hold">
                                          <p:stCondLst>
                                            <p:cond delay="0"/>
                                          </p:stCondLst>
                                        </p:cTn>
                                        <p:tgtEl>
                                          <p:spTgt spid="15"/>
                                        </p:tgtEl>
                                        <p:attrNameLst>
                                          <p:attrName>style.visibility</p:attrName>
                                        </p:attrNameLst>
                                      </p:cBhvr>
                                      <p:to>
                                        <p:strVal val="visible"/>
                                      </p:to>
                                    </p:set>
                                    <p:anim calcmode="lin" valueType="num">
                                      <p:cBhvr>
                                        <p:cTn id="7" dur="1500" fill="hold"/>
                                        <p:tgtEl>
                                          <p:spTgt spid="15"/>
                                        </p:tgtEl>
                                        <p:attrNameLst>
                                          <p:attrName>ppt_w</p:attrName>
                                        </p:attrNameLst>
                                      </p:cBhvr>
                                      <p:tavLst>
                                        <p:tav tm="0">
                                          <p:val>
                                            <p:fltVal val="0"/>
                                          </p:val>
                                        </p:tav>
                                        <p:tav tm="100000">
                                          <p:val>
                                            <p:strVal val="#ppt_w"/>
                                          </p:val>
                                        </p:tav>
                                      </p:tavLst>
                                    </p:anim>
                                    <p:anim calcmode="lin" valueType="num">
                                      <p:cBhvr>
                                        <p:cTn id="8" dur="1500" fill="hold"/>
                                        <p:tgtEl>
                                          <p:spTgt spid="15"/>
                                        </p:tgtEl>
                                        <p:attrNameLst>
                                          <p:attrName>ppt_h</p:attrName>
                                        </p:attrNameLst>
                                      </p:cBhvr>
                                      <p:tavLst>
                                        <p:tav tm="0">
                                          <p:val>
                                            <p:fltVal val="0"/>
                                          </p:val>
                                        </p:tav>
                                        <p:tav tm="100000">
                                          <p:val>
                                            <p:strVal val="#ppt_h"/>
                                          </p:val>
                                        </p:tav>
                                      </p:tavLst>
                                    </p:anim>
                                    <p:animEffect transition="in" filter="fade">
                                      <p:cBhvr>
                                        <p:cTn id="9" dur="1500"/>
                                        <p:tgtEl>
                                          <p:spTgt spid="15"/>
                                        </p:tgtEl>
                                      </p:cBhvr>
                                    </p:animEffect>
                                  </p:childTnLst>
                                </p:cTn>
                              </p:par>
                              <p:par>
                                <p:cTn id="10" presetID="53" presetClass="entr" presetSubtype="16" fill="hold" grpId="0" nodeType="withEffect">
                                  <p:stCondLst>
                                    <p:cond delay="1500"/>
                                  </p:stCondLst>
                                  <p:childTnLst>
                                    <p:set>
                                      <p:cBhvr>
                                        <p:cTn id="11" dur="1" fill="hold">
                                          <p:stCondLst>
                                            <p:cond delay="0"/>
                                          </p:stCondLst>
                                        </p:cTn>
                                        <p:tgtEl>
                                          <p:spTgt spid="40"/>
                                        </p:tgtEl>
                                        <p:attrNameLst>
                                          <p:attrName>style.visibility</p:attrName>
                                        </p:attrNameLst>
                                      </p:cBhvr>
                                      <p:to>
                                        <p:strVal val="visible"/>
                                      </p:to>
                                    </p:set>
                                    <p:anim calcmode="lin" valueType="num">
                                      <p:cBhvr>
                                        <p:cTn id="12" dur="750" fill="hold"/>
                                        <p:tgtEl>
                                          <p:spTgt spid="40"/>
                                        </p:tgtEl>
                                        <p:attrNameLst>
                                          <p:attrName>ppt_w</p:attrName>
                                        </p:attrNameLst>
                                      </p:cBhvr>
                                      <p:tavLst>
                                        <p:tav tm="0">
                                          <p:val>
                                            <p:fltVal val="0"/>
                                          </p:val>
                                        </p:tav>
                                        <p:tav tm="100000">
                                          <p:val>
                                            <p:strVal val="#ppt_w"/>
                                          </p:val>
                                        </p:tav>
                                      </p:tavLst>
                                    </p:anim>
                                    <p:anim calcmode="lin" valueType="num">
                                      <p:cBhvr>
                                        <p:cTn id="13" dur="750" fill="hold"/>
                                        <p:tgtEl>
                                          <p:spTgt spid="40"/>
                                        </p:tgtEl>
                                        <p:attrNameLst>
                                          <p:attrName>ppt_h</p:attrName>
                                        </p:attrNameLst>
                                      </p:cBhvr>
                                      <p:tavLst>
                                        <p:tav tm="0">
                                          <p:val>
                                            <p:fltVal val="0"/>
                                          </p:val>
                                        </p:tav>
                                        <p:tav tm="100000">
                                          <p:val>
                                            <p:strVal val="#ppt_h"/>
                                          </p:val>
                                        </p:tav>
                                      </p:tavLst>
                                    </p:anim>
                                    <p:animEffect transition="in" filter="fade">
                                      <p:cBhvr>
                                        <p:cTn id="14" dur="750"/>
                                        <p:tgtEl>
                                          <p:spTgt spid="40"/>
                                        </p:tgtEl>
                                      </p:cBhvr>
                                    </p:animEffect>
                                  </p:childTnLst>
                                </p:cTn>
                              </p:par>
                              <p:par>
                                <p:cTn id="15" presetID="25" presetClass="entr" presetSubtype="0" fill="hold" grpId="0" nodeType="withEffect">
                                  <p:stCondLst>
                                    <p:cond delay="1600"/>
                                  </p:stCondLst>
                                  <p:childTnLst>
                                    <p:set>
                                      <p:cBhvr>
                                        <p:cTn id="16" dur="1" fill="hold">
                                          <p:stCondLst>
                                            <p:cond delay="0"/>
                                          </p:stCondLst>
                                        </p:cTn>
                                        <p:tgtEl>
                                          <p:spTgt spid="42"/>
                                        </p:tgtEl>
                                        <p:attrNameLst>
                                          <p:attrName>style.visibility</p:attrName>
                                        </p:attrNameLst>
                                      </p:cBhvr>
                                      <p:to>
                                        <p:strVal val="visible"/>
                                      </p:to>
                                    </p:set>
                                    <p:anim calcmode="lin" valueType="num">
                                      <p:cBhvr>
                                        <p:cTn id="17" dur="375" decel="50000" fill="hold">
                                          <p:stCondLst>
                                            <p:cond delay="0"/>
                                          </p:stCondLst>
                                        </p:cTn>
                                        <p:tgtEl>
                                          <p:spTgt spid="42"/>
                                        </p:tgtEl>
                                        <p:attrNameLst>
                                          <p:attrName>style.rotation</p:attrName>
                                        </p:attrNameLst>
                                      </p:cBhvr>
                                      <p:tavLst>
                                        <p:tav tm="0">
                                          <p:val>
                                            <p:fltVal val="-90"/>
                                          </p:val>
                                        </p:tav>
                                        <p:tav tm="100000">
                                          <p:val>
                                            <p:fltVal val="0"/>
                                          </p:val>
                                        </p:tav>
                                      </p:tavLst>
                                    </p:anim>
                                    <p:anim calcmode="lin" valueType="num">
                                      <p:cBhvr>
                                        <p:cTn id="18" dur="375" decel="50000" fill="hold">
                                          <p:stCondLst>
                                            <p:cond delay="0"/>
                                          </p:stCondLst>
                                        </p:cTn>
                                        <p:tgtEl>
                                          <p:spTgt spid="42"/>
                                        </p:tgtEl>
                                        <p:attrNameLst>
                                          <p:attrName>ppt_w</p:attrName>
                                        </p:attrNameLst>
                                      </p:cBhvr>
                                      <p:tavLst>
                                        <p:tav tm="0">
                                          <p:val>
                                            <p:strVal val="#ppt_w"/>
                                          </p:val>
                                        </p:tav>
                                        <p:tav tm="100000">
                                          <p:val>
                                            <p:strVal val="#ppt_w*.05"/>
                                          </p:val>
                                        </p:tav>
                                      </p:tavLst>
                                    </p:anim>
                                    <p:anim calcmode="lin" valueType="num">
                                      <p:cBhvr>
                                        <p:cTn id="19" dur="375" accel="50000" fill="hold">
                                          <p:stCondLst>
                                            <p:cond delay="375"/>
                                          </p:stCondLst>
                                        </p:cTn>
                                        <p:tgtEl>
                                          <p:spTgt spid="42"/>
                                        </p:tgtEl>
                                        <p:attrNameLst>
                                          <p:attrName>ppt_w</p:attrName>
                                        </p:attrNameLst>
                                      </p:cBhvr>
                                      <p:tavLst>
                                        <p:tav tm="0">
                                          <p:val>
                                            <p:strVal val="#ppt_w*.05"/>
                                          </p:val>
                                        </p:tav>
                                        <p:tav tm="100000">
                                          <p:val>
                                            <p:strVal val="#ppt_w"/>
                                          </p:val>
                                        </p:tav>
                                      </p:tavLst>
                                    </p:anim>
                                    <p:anim calcmode="lin" valueType="num">
                                      <p:cBhvr>
                                        <p:cTn id="20" dur="750" fill="hold"/>
                                        <p:tgtEl>
                                          <p:spTgt spid="42"/>
                                        </p:tgtEl>
                                        <p:attrNameLst>
                                          <p:attrName>ppt_h</p:attrName>
                                        </p:attrNameLst>
                                      </p:cBhvr>
                                      <p:tavLst>
                                        <p:tav tm="0">
                                          <p:val>
                                            <p:strVal val="#ppt_h"/>
                                          </p:val>
                                        </p:tav>
                                        <p:tav tm="100000">
                                          <p:val>
                                            <p:strVal val="#ppt_h"/>
                                          </p:val>
                                        </p:tav>
                                      </p:tavLst>
                                    </p:anim>
                                    <p:anim calcmode="lin" valueType="num">
                                      <p:cBhvr>
                                        <p:cTn id="21" dur="375" decel="50000" fill="hold">
                                          <p:stCondLst>
                                            <p:cond delay="0"/>
                                          </p:stCondLst>
                                        </p:cTn>
                                        <p:tgtEl>
                                          <p:spTgt spid="42"/>
                                        </p:tgtEl>
                                        <p:attrNameLst>
                                          <p:attrName>ppt_x</p:attrName>
                                        </p:attrNameLst>
                                      </p:cBhvr>
                                      <p:tavLst>
                                        <p:tav tm="0">
                                          <p:val>
                                            <p:strVal val="#ppt_x+.4"/>
                                          </p:val>
                                        </p:tav>
                                        <p:tav tm="100000">
                                          <p:val>
                                            <p:strVal val="#ppt_x"/>
                                          </p:val>
                                        </p:tav>
                                      </p:tavLst>
                                    </p:anim>
                                    <p:anim calcmode="lin" valueType="num">
                                      <p:cBhvr>
                                        <p:cTn id="22" dur="375" decel="50000" fill="hold">
                                          <p:stCondLst>
                                            <p:cond delay="0"/>
                                          </p:stCondLst>
                                        </p:cTn>
                                        <p:tgtEl>
                                          <p:spTgt spid="42"/>
                                        </p:tgtEl>
                                        <p:attrNameLst>
                                          <p:attrName>ppt_y</p:attrName>
                                        </p:attrNameLst>
                                      </p:cBhvr>
                                      <p:tavLst>
                                        <p:tav tm="0">
                                          <p:val>
                                            <p:strVal val="#ppt_y-.2"/>
                                          </p:val>
                                        </p:tav>
                                        <p:tav tm="100000">
                                          <p:val>
                                            <p:strVal val="#ppt_y+.1"/>
                                          </p:val>
                                        </p:tav>
                                      </p:tavLst>
                                    </p:anim>
                                    <p:anim calcmode="lin" valueType="num">
                                      <p:cBhvr>
                                        <p:cTn id="23" dur="375" accel="50000" fill="hold">
                                          <p:stCondLst>
                                            <p:cond delay="375"/>
                                          </p:stCondLst>
                                        </p:cTn>
                                        <p:tgtEl>
                                          <p:spTgt spid="42"/>
                                        </p:tgtEl>
                                        <p:attrNameLst>
                                          <p:attrName>ppt_y</p:attrName>
                                        </p:attrNameLst>
                                      </p:cBhvr>
                                      <p:tavLst>
                                        <p:tav tm="0">
                                          <p:val>
                                            <p:strVal val="#ppt_y+.1"/>
                                          </p:val>
                                        </p:tav>
                                        <p:tav tm="100000">
                                          <p:val>
                                            <p:strVal val="#ppt_y"/>
                                          </p:val>
                                        </p:tav>
                                      </p:tavLst>
                                    </p:anim>
                                    <p:animEffect transition="in" filter="fade">
                                      <p:cBhvr>
                                        <p:cTn id="24" dur="750" decel="50000">
                                          <p:stCondLst>
                                            <p:cond delay="0"/>
                                          </p:stCondLst>
                                        </p:cTn>
                                        <p:tgtEl>
                                          <p:spTgt spid="42"/>
                                        </p:tgtEl>
                                      </p:cBhvr>
                                    </p:animEffect>
                                  </p:childTnLst>
                                </p:cTn>
                              </p:par>
                              <p:par>
                                <p:cTn id="25" presetID="25" presetClass="entr" presetSubtype="0" fill="hold" grpId="0" nodeType="withEffect">
                                  <p:stCondLst>
                                    <p:cond delay="1900"/>
                                  </p:stCondLst>
                                  <p:childTnLst>
                                    <p:set>
                                      <p:cBhvr>
                                        <p:cTn id="26" dur="1" fill="hold">
                                          <p:stCondLst>
                                            <p:cond delay="0"/>
                                          </p:stCondLst>
                                        </p:cTn>
                                        <p:tgtEl>
                                          <p:spTgt spid="41"/>
                                        </p:tgtEl>
                                        <p:attrNameLst>
                                          <p:attrName>style.visibility</p:attrName>
                                        </p:attrNameLst>
                                      </p:cBhvr>
                                      <p:to>
                                        <p:strVal val="visible"/>
                                      </p:to>
                                    </p:set>
                                    <p:anim calcmode="lin" valueType="num">
                                      <p:cBhvr>
                                        <p:cTn id="27" dur="375" decel="50000" fill="hold">
                                          <p:stCondLst>
                                            <p:cond delay="0"/>
                                          </p:stCondLst>
                                        </p:cTn>
                                        <p:tgtEl>
                                          <p:spTgt spid="41"/>
                                        </p:tgtEl>
                                        <p:attrNameLst>
                                          <p:attrName>style.rotation</p:attrName>
                                        </p:attrNameLst>
                                      </p:cBhvr>
                                      <p:tavLst>
                                        <p:tav tm="0">
                                          <p:val>
                                            <p:fltVal val="-90"/>
                                          </p:val>
                                        </p:tav>
                                        <p:tav tm="100000">
                                          <p:val>
                                            <p:fltVal val="0"/>
                                          </p:val>
                                        </p:tav>
                                      </p:tavLst>
                                    </p:anim>
                                    <p:anim calcmode="lin" valueType="num">
                                      <p:cBhvr>
                                        <p:cTn id="28" dur="375" decel="50000" fill="hold">
                                          <p:stCondLst>
                                            <p:cond delay="0"/>
                                          </p:stCondLst>
                                        </p:cTn>
                                        <p:tgtEl>
                                          <p:spTgt spid="41"/>
                                        </p:tgtEl>
                                        <p:attrNameLst>
                                          <p:attrName>ppt_w</p:attrName>
                                        </p:attrNameLst>
                                      </p:cBhvr>
                                      <p:tavLst>
                                        <p:tav tm="0">
                                          <p:val>
                                            <p:strVal val="#ppt_w"/>
                                          </p:val>
                                        </p:tav>
                                        <p:tav tm="100000">
                                          <p:val>
                                            <p:strVal val="#ppt_w*.05"/>
                                          </p:val>
                                        </p:tav>
                                      </p:tavLst>
                                    </p:anim>
                                    <p:anim calcmode="lin" valueType="num">
                                      <p:cBhvr>
                                        <p:cTn id="29" dur="375" accel="50000" fill="hold">
                                          <p:stCondLst>
                                            <p:cond delay="375"/>
                                          </p:stCondLst>
                                        </p:cTn>
                                        <p:tgtEl>
                                          <p:spTgt spid="41"/>
                                        </p:tgtEl>
                                        <p:attrNameLst>
                                          <p:attrName>ppt_w</p:attrName>
                                        </p:attrNameLst>
                                      </p:cBhvr>
                                      <p:tavLst>
                                        <p:tav tm="0">
                                          <p:val>
                                            <p:strVal val="#ppt_w*.05"/>
                                          </p:val>
                                        </p:tav>
                                        <p:tav tm="100000">
                                          <p:val>
                                            <p:strVal val="#ppt_w"/>
                                          </p:val>
                                        </p:tav>
                                      </p:tavLst>
                                    </p:anim>
                                    <p:anim calcmode="lin" valueType="num">
                                      <p:cBhvr>
                                        <p:cTn id="30" dur="750" fill="hold"/>
                                        <p:tgtEl>
                                          <p:spTgt spid="41"/>
                                        </p:tgtEl>
                                        <p:attrNameLst>
                                          <p:attrName>ppt_h</p:attrName>
                                        </p:attrNameLst>
                                      </p:cBhvr>
                                      <p:tavLst>
                                        <p:tav tm="0">
                                          <p:val>
                                            <p:strVal val="#ppt_h"/>
                                          </p:val>
                                        </p:tav>
                                        <p:tav tm="100000">
                                          <p:val>
                                            <p:strVal val="#ppt_h"/>
                                          </p:val>
                                        </p:tav>
                                      </p:tavLst>
                                    </p:anim>
                                    <p:anim calcmode="lin" valueType="num">
                                      <p:cBhvr>
                                        <p:cTn id="31" dur="375" decel="50000" fill="hold">
                                          <p:stCondLst>
                                            <p:cond delay="0"/>
                                          </p:stCondLst>
                                        </p:cTn>
                                        <p:tgtEl>
                                          <p:spTgt spid="41"/>
                                        </p:tgtEl>
                                        <p:attrNameLst>
                                          <p:attrName>ppt_x</p:attrName>
                                        </p:attrNameLst>
                                      </p:cBhvr>
                                      <p:tavLst>
                                        <p:tav tm="0">
                                          <p:val>
                                            <p:strVal val="#ppt_x+.4"/>
                                          </p:val>
                                        </p:tav>
                                        <p:tav tm="100000">
                                          <p:val>
                                            <p:strVal val="#ppt_x"/>
                                          </p:val>
                                        </p:tav>
                                      </p:tavLst>
                                    </p:anim>
                                    <p:anim calcmode="lin" valueType="num">
                                      <p:cBhvr>
                                        <p:cTn id="32" dur="375" decel="50000" fill="hold">
                                          <p:stCondLst>
                                            <p:cond delay="0"/>
                                          </p:stCondLst>
                                        </p:cTn>
                                        <p:tgtEl>
                                          <p:spTgt spid="41"/>
                                        </p:tgtEl>
                                        <p:attrNameLst>
                                          <p:attrName>ppt_y</p:attrName>
                                        </p:attrNameLst>
                                      </p:cBhvr>
                                      <p:tavLst>
                                        <p:tav tm="0">
                                          <p:val>
                                            <p:strVal val="#ppt_y-.2"/>
                                          </p:val>
                                        </p:tav>
                                        <p:tav tm="100000">
                                          <p:val>
                                            <p:strVal val="#ppt_y+.1"/>
                                          </p:val>
                                        </p:tav>
                                      </p:tavLst>
                                    </p:anim>
                                    <p:anim calcmode="lin" valueType="num">
                                      <p:cBhvr>
                                        <p:cTn id="33" dur="375" accel="50000" fill="hold">
                                          <p:stCondLst>
                                            <p:cond delay="375"/>
                                          </p:stCondLst>
                                        </p:cTn>
                                        <p:tgtEl>
                                          <p:spTgt spid="41"/>
                                        </p:tgtEl>
                                        <p:attrNameLst>
                                          <p:attrName>ppt_y</p:attrName>
                                        </p:attrNameLst>
                                      </p:cBhvr>
                                      <p:tavLst>
                                        <p:tav tm="0">
                                          <p:val>
                                            <p:strVal val="#ppt_y+.1"/>
                                          </p:val>
                                        </p:tav>
                                        <p:tav tm="100000">
                                          <p:val>
                                            <p:strVal val="#ppt_y"/>
                                          </p:val>
                                        </p:tav>
                                      </p:tavLst>
                                    </p:anim>
                                    <p:animEffect transition="in" filter="fade">
                                      <p:cBhvr>
                                        <p:cTn id="34" dur="750" decel="50000">
                                          <p:stCondLst>
                                            <p:cond delay="0"/>
                                          </p:stCondLst>
                                        </p:cTn>
                                        <p:tgtEl>
                                          <p:spTgt spid="41"/>
                                        </p:tgtEl>
                                      </p:cBhvr>
                                    </p:animEffect>
                                  </p:childTnLst>
                                </p:cTn>
                              </p:par>
                              <p:par>
                                <p:cTn id="35" presetID="25" presetClass="entr" presetSubtype="0" fill="hold" grpId="0" nodeType="withEffect">
                                  <p:stCondLst>
                                    <p:cond delay="2100"/>
                                  </p:stCondLst>
                                  <p:childTnLst>
                                    <p:set>
                                      <p:cBhvr>
                                        <p:cTn id="36" dur="1" fill="hold">
                                          <p:stCondLst>
                                            <p:cond delay="0"/>
                                          </p:stCondLst>
                                        </p:cTn>
                                        <p:tgtEl>
                                          <p:spTgt spid="43"/>
                                        </p:tgtEl>
                                        <p:attrNameLst>
                                          <p:attrName>style.visibility</p:attrName>
                                        </p:attrNameLst>
                                      </p:cBhvr>
                                      <p:to>
                                        <p:strVal val="visible"/>
                                      </p:to>
                                    </p:set>
                                    <p:anim calcmode="lin" valueType="num">
                                      <p:cBhvr>
                                        <p:cTn id="37" dur="375" decel="50000" fill="hold">
                                          <p:stCondLst>
                                            <p:cond delay="0"/>
                                          </p:stCondLst>
                                        </p:cTn>
                                        <p:tgtEl>
                                          <p:spTgt spid="43"/>
                                        </p:tgtEl>
                                        <p:attrNameLst>
                                          <p:attrName>style.rotation</p:attrName>
                                        </p:attrNameLst>
                                      </p:cBhvr>
                                      <p:tavLst>
                                        <p:tav tm="0">
                                          <p:val>
                                            <p:fltVal val="-90"/>
                                          </p:val>
                                        </p:tav>
                                        <p:tav tm="100000">
                                          <p:val>
                                            <p:fltVal val="0"/>
                                          </p:val>
                                        </p:tav>
                                      </p:tavLst>
                                    </p:anim>
                                    <p:anim calcmode="lin" valueType="num">
                                      <p:cBhvr>
                                        <p:cTn id="38" dur="375" decel="50000" fill="hold">
                                          <p:stCondLst>
                                            <p:cond delay="0"/>
                                          </p:stCondLst>
                                        </p:cTn>
                                        <p:tgtEl>
                                          <p:spTgt spid="43"/>
                                        </p:tgtEl>
                                        <p:attrNameLst>
                                          <p:attrName>ppt_w</p:attrName>
                                        </p:attrNameLst>
                                      </p:cBhvr>
                                      <p:tavLst>
                                        <p:tav tm="0">
                                          <p:val>
                                            <p:strVal val="#ppt_w"/>
                                          </p:val>
                                        </p:tav>
                                        <p:tav tm="100000">
                                          <p:val>
                                            <p:strVal val="#ppt_w*.05"/>
                                          </p:val>
                                        </p:tav>
                                      </p:tavLst>
                                    </p:anim>
                                    <p:anim calcmode="lin" valueType="num">
                                      <p:cBhvr>
                                        <p:cTn id="39" dur="375" accel="50000" fill="hold">
                                          <p:stCondLst>
                                            <p:cond delay="375"/>
                                          </p:stCondLst>
                                        </p:cTn>
                                        <p:tgtEl>
                                          <p:spTgt spid="43"/>
                                        </p:tgtEl>
                                        <p:attrNameLst>
                                          <p:attrName>ppt_w</p:attrName>
                                        </p:attrNameLst>
                                      </p:cBhvr>
                                      <p:tavLst>
                                        <p:tav tm="0">
                                          <p:val>
                                            <p:strVal val="#ppt_w*.05"/>
                                          </p:val>
                                        </p:tav>
                                        <p:tav tm="100000">
                                          <p:val>
                                            <p:strVal val="#ppt_w"/>
                                          </p:val>
                                        </p:tav>
                                      </p:tavLst>
                                    </p:anim>
                                    <p:anim calcmode="lin" valueType="num">
                                      <p:cBhvr>
                                        <p:cTn id="40" dur="750" fill="hold"/>
                                        <p:tgtEl>
                                          <p:spTgt spid="43"/>
                                        </p:tgtEl>
                                        <p:attrNameLst>
                                          <p:attrName>ppt_h</p:attrName>
                                        </p:attrNameLst>
                                      </p:cBhvr>
                                      <p:tavLst>
                                        <p:tav tm="0">
                                          <p:val>
                                            <p:strVal val="#ppt_h"/>
                                          </p:val>
                                        </p:tav>
                                        <p:tav tm="100000">
                                          <p:val>
                                            <p:strVal val="#ppt_h"/>
                                          </p:val>
                                        </p:tav>
                                      </p:tavLst>
                                    </p:anim>
                                    <p:anim calcmode="lin" valueType="num">
                                      <p:cBhvr>
                                        <p:cTn id="41" dur="375" decel="50000" fill="hold">
                                          <p:stCondLst>
                                            <p:cond delay="0"/>
                                          </p:stCondLst>
                                        </p:cTn>
                                        <p:tgtEl>
                                          <p:spTgt spid="43"/>
                                        </p:tgtEl>
                                        <p:attrNameLst>
                                          <p:attrName>ppt_x</p:attrName>
                                        </p:attrNameLst>
                                      </p:cBhvr>
                                      <p:tavLst>
                                        <p:tav tm="0">
                                          <p:val>
                                            <p:strVal val="#ppt_x+.4"/>
                                          </p:val>
                                        </p:tav>
                                        <p:tav tm="100000">
                                          <p:val>
                                            <p:strVal val="#ppt_x"/>
                                          </p:val>
                                        </p:tav>
                                      </p:tavLst>
                                    </p:anim>
                                    <p:anim calcmode="lin" valueType="num">
                                      <p:cBhvr>
                                        <p:cTn id="42" dur="375" decel="50000" fill="hold">
                                          <p:stCondLst>
                                            <p:cond delay="0"/>
                                          </p:stCondLst>
                                        </p:cTn>
                                        <p:tgtEl>
                                          <p:spTgt spid="43"/>
                                        </p:tgtEl>
                                        <p:attrNameLst>
                                          <p:attrName>ppt_y</p:attrName>
                                        </p:attrNameLst>
                                      </p:cBhvr>
                                      <p:tavLst>
                                        <p:tav tm="0">
                                          <p:val>
                                            <p:strVal val="#ppt_y-.2"/>
                                          </p:val>
                                        </p:tav>
                                        <p:tav tm="100000">
                                          <p:val>
                                            <p:strVal val="#ppt_y+.1"/>
                                          </p:val>
                                        </p:tav>
                                      </p:tavLst>
                                    </p:anim>
                                    <p:anim calcmode="lin" valueType="num">
                                      <p:cBhvr>
                                        <p:cTn id="43" dur="375" accel="50000" fill="hold">
                                          <p:stCondLst>
                                            <p:cond delay="375"/>
                                          </p:stCondLst>
                                        </p:cTn>
                                        <p:tgtEl>
                                          <p:spTgt spid="43"/>
                                        </p:tgtEl>
                                        <p:attrNameLst>
                                          <p:attrName>ppt_y</p:attrName>
                                        </p:attrNameLst>
                                      </p:cBhvr>
                                      <p:tavLst>
                                        <p:tav tm="0">
                                          <p:val>
                                            <p:strVal val="#ppt_y+.1"/>
                                          </p:val>
                                        </p:tav>
                                        <p:tav tm="100000">
                                          <p:val>
                                            <p:strVal val="#ppt_y"/>
                                          </p:val>
                                        </p:tav>
                                      </p:tavLst>
                                    </p:anim>
                                    <p:animEffect transition="in" filter="fade">
                                      <p:cBhvr>
                                        <p:cTn id="44" dur="750" decel="50000">
                                          <p:stCondLst>
                                            <p:cond delay="0"/>
                                          </p:stCondLst>
                                        </p:cTn>
                                        <p:tgtEl>
                                          <p:spTgt spid="43"/>
                                        </p:tgtEl>
                                      </p:cBhvr>
                                    </p:animEffect>
                                  </p:childTnLst>
                                </p:cTn>
                              </p:par>
                              <p:par>
                                <p:cTn id="45" presetID="16" presetClass="entr" presetSubtype="21" fill="hold" nodeType="withEffect">
                                  <p:stCondLst>
                                    <p:cond delay="2100"/>
                                  </p:stCondLst>
                                  <p:childTnLst>
                                    <p:set>
                                      <p:cBhvr>
                                        <p:cTn id="46" dur="1" fill="hold">
                                          <p:stCondLst>
                                            <p:cond delay="0"/>
                                          </p:stCondLst>
                                        </p:cTn>
                                        <p:tgtEl>
                                          <p:spTgt spid="39"/>
                                        </p:tgtEl>
                                        <p:attrNameLst>
                                          <p:attrName>style.visibility</p:attrName>
                                        </p:attrNameLst>
                                      </p:cBhvr>
                                      <p:to>
                                        <p:strVal val="visible"/>
                                      </p:to>
                                    </p:set>
                                    <p:animEffect transition="in" filter="barn(inVertical)">
                                      <p:cBhvr>
                                        <p:cTn id="47" dur="750"/>
                                        <p:tgtEl>
                                          <p:spTgt spid="39"/>
                                        </p:tgtEl>
                                      </p:cBhvr>
                                    </p:animEffect>
                                  </p:childTnLst>
                                </p:cTn>
                              </p:par>
                              <p:par>
                                <p:cTn id="48" presetID="2" presetClass="entr" presetSubtype="2" fill="hold" grpId="0" nodeType="withEffect">
                                  <p:stCondLst>
                                    <p:cond delay="2100"/>
                                  </p:stCondLst>
                                  <p:childTnLst>
                                    <p:set>
                                      <p:cBhvr>
                                        <p:cTn id="49" dur="1" fill="hold">
                                          <p:stCondLst>
                                            <p:cond delay="0"/>
                                          </p:stCondLst>
                                        </p:cTn>
                                        <p:tgtEl>
                                          <p:spTgt spid="25"/>
                                        </p:tgtEl>
                                        <p:attrNameLst>
                                          <p:attrName>style.visibility</p:attrName>
                                        </p:attrNameLst>
                                      </p:cBhvr>
                                      <p:to>
                                        <p:strVal val="visible"/>
                                      </p:to>
                                    </p:set>
                                    <p:anim calcmode="lin" valueType="num">
                                      <p:cBhvr additive="base">
                                        <p:cTn id="50" dur="750" fill="hold"/>
                                        <p:tgtEl>
                                          <p:spTgt spid="25"/>
                                        </p:tgtEl>
                                        <p:attrNameLst>
                                          <p:attrName>ppt_x</p:attrName>
                                        </p:attrNameLst>
                                      </p:cBhvr>
                                      <p:tavLst>
                                        <p:tav tm="0">
                                          <p:val>
                                            <p:strVal val="1+#ppt_w/2"/>
                                          </p:val>
                                        </p:tav>
                                        <p:tav tm="100000">
                                          <p:val>
                                            <p:strVal val="#ppt_x"/>
                                          </p:val>
                                        </p:tav>
                                      </p:tavLst>
                                    </p:anim>
                                    <p:anim calcmode="lin" valueType="num">
                                      <p:cBhvr additive="base">
                                        <p:cTn id="51" dur="750" fill="hold"/>
                                        <p:tgtEl>
                                          <p:spTgt spid="25"/>
                                        </p:tgtEl>
                                        <p:attrNameLst>
                                          <p:attrName>ppt_y</p:attrName>
                                        </p:attrNameLst>
                                      </p:cBhvr>
                                      <p:tavLst>
                                        <p:tav tm="0">
                                          <p:val>
                                            <p:strVal val="#ppt_y"/>
                                          </p:val>
                                        </p:tav>
                                        <p:tav tm="100000">
                                          <p:val>
                                            <p:strVal val="#ppt_y"/>
                                          </p:val>
                                        </p:tav>
                                      </p:tavLst>
                                    </p:anim>
                                  </p:childTnLst>
                                </p:cTn>
                              </p:par>
                              <p:par>
                                <p:cTn id="52" presetID="2" presetClass="entr" presetSubtype="2" fill="hold" nodeType="withEffect">
                                  <p:stCondLst>
                                    <p:cond delay="2200"/>
                                  </p:stCondLst>
                                  <p:childTnLst>
                                    <p:set>
                                      <p:cBhvr>
                                        <p:cTn id="53" dur="1" fill="hold">
                                          <p:stCondLst>
                                            <p:cond delay="0"/>
                                          </p:stCondLst>
                                        </p:cTn>
                                        <p:tgtEl>
                                          <p:spTgt spid="26"/>
                                        </p:tgtEl>
                                        <p:attrNameLst>
                                          <p:attrName>style.visibility</p:attrName>
                                        </p:attrNameLst>
                                      </p:cBhvr>
                                      <p:to>
                                        <p:strVal val="visible"/>
                                      </p:to>
                                    </p:set>
                                    <p:anim calcmode="lin" valueType="num">
                                      <p:cBhvr additive="base">
                                        <p:cTn id="54" dur="750" fill="hold"/>
                                        <p:tgtEl>
                                          <p:spTgt spid="26"/>
                                        </p:tgtEl>
                                        <p:attrNameLst>
                                          <p:attrName>ppt_x</p:attrName>
                                        </p:attrNameLst>
                                      </p:cBhvr>
                                      <p:tavLst>
                                        <p:tav tm="0">
                                          <p:val>
                                            <p:strVal val="1+#ppt_w/2"/>
                                          </p:val>
                                        </p:tav>
                                        <p:tav tm="100000">
                                          <p:val>
                                            <p:strVal val="#ppt_x"/>
                                          </p:val>
                                        </p:tav>
                                      </p:tavLst>
                                    </p:anim>
                                    <p:anim calcmode="lin" valueType="num">
                                      <p:cBhvr additive="base">
                                        <p:cTn id="55" dur="750" fill="hold"/>
                                        <p:tgtEl>
                                          <p:spTgt spid="26"/>
                                        </p:tgtEl>
                                        <p:attrNameLst>
                                          <p:attrName>ppt_y</p:attrName>
                                        </p:attrNameLst>
                                      </p:cBhvr>
                                      <p:tavLst>
                                        <p:tav tm="0">
                                          <p:val>
                                            <p:strVal val="#ppt_y"/>
                                          </p:val>
                                        </p:tav>
                                        <p:tav tm="100000">
                                          <p:val>
                                            <p:strVal val="#ppt_y"/>
                                          </p:val>
                                        </p:tav>
                                      </p:tavLst>
                                    </p:anim>
                                  </p:childTnLst>
                                </p:cTn>
                              </p:par>
                              <p:par>
                                <p:cTn id="56" presetID="2" presetClass="entr" presetSubtype="2" fill="hold" nodeType="withEffect">
                                  <p:stCondLst>
                                    <p:cond delay="2400"/>
                                  </p:stCondLst>
                                  <p:childTnLst>
                                    <p:set>
                                      <p:cBhvr>
                                        <p:cTn id="57" dur="1" fill="hold">
                                          <p:stCondLst>
                                            <p:cond delay="0"/>
                                          </p:stCondLst>
                                        </p:cTn>
                                        <p:tgtEl>
                                          <p:spTgt spid="32"/>
                                        </p:tgtEl>
                                        <p:attrNameLst>
                                          <p:attrName>style.visibility</p:attrName>
                                        </p:attrNameLst>
                                      </p:cBhvr>
                                      <p:to>
                                        <p:strVal val="visible"/>
                                      </p:to>
                                    </p:set>
                                    <p:anim calcmode="lin" valueType="num">
                                      <p:cBhvr additive="base">
                                        <p:cTn id="58" dur="750" fill="hold"/>
                                        <p:tgtEl>
                                          <p:spTgt spid="32"/>
                                        </p:tgtEl>
                                        <p:attrNameLst>
                                          <p:attrName>ppt_x</p:attrName>
                                        </p:attrNameLst>
                                      </p:cBhvr>
                                      <p:tavLst>
                                        <p:tav tm="0">
                                          <p:val>
                                            <p:strVal val="1+#ppt_w/2"/>
                                          </p:val>
                                        </p:tav>
                                        <p:tav tm="100000">
                                          <p:val>
                                            <p:strVal val="#ppt_x"/>
                                          </p:val>
                                        </p:tav>
                                      </p:tavLst>
                                    </p:anim>
                                    <p:anim calcmode="lin" valueType="num">
                                      <p:cBhvr additive="base">
                                        <p:cTn id="59" dur="750" fill="hold"/>
                                        <p:tgtEl>
                                          <p:spTgt spid="32"/>
                                        </p:tgtEl>
                                        <p:attrNameLst>
                                          <p:attrName>ppt_y</p:attrName>
                                        </p:attrNameLst>
                                      </p:cBhvr>
                                      <p:tavLst>
                                        <p:tav tm="0">
                                          <p:val>
                                            <p:strVal val="#ppt_y"/>
                                          </p:val>
                                        </p:tav>
                                        <p:tav tm="100000">
                                          <p:val>
                                            <p:strVal val="#ppt_y"/>
                                          </p:val>
                                        </p:tav>
                                      </p:tavLst>
                                    </p:anim>
                                  </p:childTnLst>
                                </p:cTn>
                              </p:par>
                              <p:par>
                                <p:cTn id="60" presetID="2" presetClass="entr" presetSubtype="2" fill="hold" nodeType="withEffect">
                                  <p:stCondLst>
                                    <p:cond delay="2500"/>
                                  </p:stCondLst>
                                  <p:childTnLst>
                                    <p:set>
                                      <p:cBhvr>
                                        <p:cTn id="61" dur="1" fill="hold">
                                          <p:stCondLst>
                                            <p:cond delay="0"/>
                                          </p:stCondLst>
                                        </p:cTn>
                                        <p:tgtEl>
                                          <p:spTgt spid="22"/>
                                        </p:tgtEl>
                                        <p:attrNameLst>
                                          <p:attrName>style.visibility</p:attrName>
                                        </p:attrNameLst>
                                      </p:cBhvr>
                                      <p:to>
                                        <p:strVal val="visible"/>
                                      </p:to>
                                    </p:set>
                                    <p:anim calcmode="lin" valueType="num">
                                      <p:cBhvr additive="base">
                                        <p:cTn id="62" dur="750" fill="hold"/>
                                        <p:tgtEl>
                                          <p:spTgt spid="22"/>
                                        </p:tgtEl>
                                        <p:attrNameLst>
                                          <p:attrName>ppt_x</p:attrName>
                                        </p:attrNameLst>
                                      </p:cBhvr>
                                      <p:tavLst>
                                        <p:tav tm="0">
                                          <p:val>
                                            <p:strVal val="1+#ppt_w/2"/>
                                          </p:val>
                                        </p:tav>
                                        <p:tav tm="100000">
                                          <p:val>
                                            <p:strVal val="#ppt_x"/>
                                          </p:val>
                                        </p:tav>
                                      </p:tavLst>
                                    </p:anim>
                                    <p:anim calcmode="lin" valueType="num">
                                      <p:cBhvr additive="base">
                                        <p:cTn id="63" dur="750" fill="hold"/>
                                        <p:tgtEl>
                                          <p:spTgt spid="22"/>
                                        </p:tgtEl>
                                        <p:attrNameLst>
                                          <p:attrName>ppt_y</p:attrName>
                                        </p:attrNameLst>
                                      </p:cBhvr>
                                      <p:tavLst>
                                        <p:tav tm="0">
                                          <p:val>
                                            <p:strVal val="#ppt_y"/>
                                          </p:val>
                                        </p:tav>
                                        <p:tav tm="100000">
                                          <p:val>
                                            <p:strVal val="#ppt_y"/>
                                          </p:val>
                                        </p:tav>
                                      </p:tavLst>
                                    </p:anim>
                                  </p:childTnLst>
                                </p:cTn>
                              </p:par>
                              <p:par>
                                <p:cTn id="64" presetID="2" presetClass="entr" presetSubtype="2" fill="hold" nodeType="withEffect">
                                  <p:stCondLst>
                                    <p:cond delay="2600"/>
                                  </p:stCondLst>
                                  <p:childTnLst>
                                    <p:set>
                                      <p:cBhvr>
                                        <p:cTn id="65" dur="1" fill="hold">
                                          <p:stCondLst>
                                            <p:cond delay="0"/>
                                          </p:stCondLst>
                                        </p:cTn>
                                        <p:tgtEl>
                                          <p:spTgt spid="35"/>
                                        </p:tgtEl>
                                        <p:attrNameLst>
                                          <p:attrName>style.visibility</p:attrName>
                                        </p:attrNameLst>
                                      </p:cBhvr>
                                      <p:to>
                                        <p:strVal val="visible"/>
                                      </p:to>
                                    </p:set>
                                    <p:anim calcmode="lin" valueType="num">
                                      <p:cBhvr additive="base">
                                        <p:cTn id="66" dur="750" fill="hold"/>
                                        <p:tgtEl>
                                          <p:spTgt spid="35"/>
                                        </p:tgtEl>
                                        <p:attrNameLst>
                                          <p:attrName>ppt_x</p:attrName>
                                        </p:attrNameLst>
                                      </p:cBhvr>
                                      <p:tavLst>
                                        <p:tav tm="0">
                                          <p:val>
                                            <p:strVal val="1+#ppt_w/2"/>
                                          </p:val>
                                        </p:tav>
                                        <p:tav tm="100000">
                                          <p:val>
                                            <p:strVal val="#ppt_x"/>
                                          </p:val>
                                        </p:tav>
                                      </p:tavLst>
                                    </p:anim>
                                    <p:anim calcmode="lin" valueType="num">
                                      <p:cBhvr additive="base">
                                        <p:cTn id="67" dur="750" fill="hold"/>
                                        <p:tgtEl>
                                          <p:spTgt spid="35"/>
                                        </p:tgtEl>
                                        <p:attrNameLst>
                                          <p:attrName>ppt_y</p:attrName>
                                        </p:attrNameLst>
                                      </p:cBhvr>
                                      <p:tavLst>
                                        <p:tav tm="0">
                                          <p:val>
                                            <p:strVal val="#ppt_y"/>
                                          </p:val>
                                        </p:tav>
                                        <p:tav tm="100000">
                                          <p:val>
                                            <p:strVal val="#ppt_y"/>
                                          </p:val>
                                        </p:tav>
                                      </p:tavLst>
                                    </p:anim>
                                  </p:childTnLst>
                                </p:cTn>
                              </p:par>
                              <p:par>
                                <p:cTn id="68" presetID="2" presetClass="entr" presetSubtype="2" fill="hold" nodeType="withEffect">
                                  <p:stCondLst>
                                    <p:cond delay="2700"/>
                                  </p:stCondLst>
                                  <p:childTnLst>
                                    <p:set>
                                      <p:cBhvr>
                                        <p:cTn id="69" dur="1" fill="hold">
                                          <p:stCondLst>
                                            <p:cond delay="0"/>
                                          </p:stCondLst>
                                        </p:cTn>
                                        <p:tgtEl>
                                          <p:spTgt spid="29"/>
                                        </p:tgtEl>
                                        <p:attrNameLst>
                                          <p:attrName>style.visibility</p:attrName>
                                        </p:attrNameLst>
                                      </p:cBhvr>
                                      <p:to>
                                        <p:strVal val="visible"/>
                                      </p:to>
                                    </p:set>
                                    <p:anim calcmode="lin" valueType="num">
                                      <p:cBhvr additive="base">
                                        <p:cTn id="70" dur="750" fill="hold"/>
                                        <p:tgtEl>
                                          <p:spTgt spid="29"/>
                                        </p:tgtEl>
                                        <p:attrNameLst>
                                          <p:attrName>ppt_x</p:attrName>
                                        </p:attrNameLst>
                                      </p:cBhvr>
                                      <p:tavLst>
                                        <p:tav tm="0">
                                          <p:val>
                                            <p:strVal val="1+#ppt_w/2"/>
                                          </p:val>
                                        </p:tav>
                                        <p:tav tm="100000">
                                          <p:val>
                                            <p:strVal val="#ppt_x"/>
                                          </p:val>
                                        </p:tav>
                                      </p:tavLst>
                                    </p:anim>
                                    <p:anim calcmode="lin" valueType="num">
                                      <p:cBhvr additive="base">
                                        <p:cTn id="71" dur="750" fill="hold"/>
                                        <p:tgtEl>
                                          <p:spTgt spid="29"/>
                                        </p:tgtEl>
                                        <p:attrNameLst>
                                          <p:attrName>ppt_y</p:attrName>
                                        </p:attrNameLst>
                                      </p:cBhvr>
                                      <p:tavLst>
                                        <p:tav tm="0">
                                          <p:val>
                                            <p:strVal val="#ppt_y"/>
                                          </p:val>
                                        </p:tav>
                                        <p:tav tm="100000">
                                          <p:val>
                                            <p:strVal val="#ppt_y"/>
                                          </p:val>
                                        </p:tav>
                                      </p:tavLst>
                                    </p:anim>
                                  </p:childTnLst>
                                </p:cTn>
                              </p:par>
                              <p:par>
                                <p:cTn id="72" presetID="53" presetClass="entr" presetSubtype="16" fill="hold" nodeType="withEffect">
                                  <p:stCondLst>
                                    <p:cond delay="700"/>
                                  </p:stCondLst>
                                  <p:childTnLst>
                                    <p:set>
                                      <p:cBhvr>
                                        <p:cTn id="73" dur="1" fill="hold">
                                          <p:stCondLst>
                                            <p:cond delay="0"/>
                                          </p:stCondLst>
                                        </p:cTn>
                                        <p:tgtEl>
                                          <p:spTgt spid="44"/>
                                        </p:tgtEl>
                                        <p:attrNameLst>
                                          <p:attrName>style.visibility</p:attrName>
                                        </p:attrNameLst>
                                      </p:cBhvr>
                                      <p:to>
                                        <p:strVal val="visible"/>
                                      </p:to>
                                    </p:set>
                                    <p:anim calcmode="lin" valueType="num">
                                      <p:cBhvr>
                                        <p:cTn id="74" dur="1500" fill="hold"/>
                                        <p:tgtEl>
                                          <p:spTgt spid="44"/>
                                        </p:tgtEl>
                                        <p:attrNameLst>
                                          <p:attrName>ppt_w</p:attrName>
                                        </p:attrNameLst>
                                      </p:cBhvr>
                                      <p:tavLst>
                                        <p:tav tm="0">
                                          <p:val>
                                            <p:fltVal val="0"/>
                                          </p:val>
                                        </p:tav>
                                        <p:tav tm="100000">
                                          <p:val>
                                            <p:strVal val="#ppt_w"/>
                                          </p:val>
                                        </p:tav>
                                      </p:tavLst>
                                    </p:anim>
                                    <p:anim calcmode="lin" valueType="num">
                                      <p:cBhvr>
                                        <p:cTn id="75" dur="1500" fill="hold"/>
                                        <p:tgtEl>
                                          <p:spTgt spid="44"/>
                                        </p:tgtEl>
                                        <p:attrNameLst>
                                          <p:attrName>ppt_h</p:attrName>
                                        </p:attrNameLst>
                                      </p:cBhvr>
                                      <p:tavLst>
                                        <p:tav tm="0">
                                          <p:val>
                                            <p:fltVal val="0"/>
                                          </p:val>
                                        </p:tav>
                                        <p:tav tm="100000">
                                          <p:val>
                                            <p:strVal val="#ppt_h"/>
                                          </p:val>
                                        </p:tav>
                                      </p:tavLst>
                                    </p:anim>
                                    <p:animEffect transition="in" filter="fade">
                                      <p:cBhvr>
                                        <p:cTn id="76" dur="1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0" grpId="0"/>
      <p:bldP spid="41" grpId="0" animBg="1"/>
      <p:bldP spid="42" grpId="0" animBg="1"/>
      <p:bldP spid="4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Shape 81"/>
          <p:cNvSpPr>
            <a:spLocks noChangeArrowheads="1"/>
          </p:cNvSpPr>
          <p:nvPr/>
        </p:nvSpPr>
        <p:spPr bwMode="auto">
          <a:xfrm>
            <a:off x="5726113" y="1074738"/>
            <a:ext cx="241300" cy="239712"/>
          </a:xfrm>
          <a:custGeom>
            <a:avLst/>
            <a:gdLst>
              <a:gd name="T0" fmla="*/ 120650 w 19679"/>
              <a:gd name="T1" fmla="*/ 119856 h 19679"/>
              <a:gd name="T2" fmla="*/ 120650 w 19679"/>
              <a:gd name="T3" fmla="*/ 119856 h 19679"/>
              <a:gd name="T4" fmla="*/ 120650 w 19679"/>
              <a:gd name="T5" fmla="*/ 119856 h 19679"/>
              <a:gd name="T6" fmla="*/ 120650 w 19679"/>
              <a:gd name="T7" fmla="*/ 119856 h 19679"/>
              <a:gd name="T8" fmla="*/ 0 60000 65536"/>
              <a:gd name="T9" fmla="*/ 5400000 60000 65536"/>
              <a:gd name="T10" fmla="*/ 10800000 60000 65536"/>
              <a:gd name="T11" fmla="*/ 16200000 60000 65536"/>
              <a:gd name="T12" fmla="*/ 0 w 19679"/>
              <a:gd name="T13" fmla="*/ 0 h 19679"/>
              <a:gd name="T14" fmla="*/ 19679 w 19679"/>
              <a:gd name="T15" fmla="*/ 19679 h 19679"/>
            </a:gdLst>
            <a:ahLst/>
            <a:cxnLst>
              <a:cxn ang="T8">
                <a:pos x="T0" y="T1"/>
              </a:cxn>
              <a:cxn ang="T9">
                <a:pos x="T2" y="T3"/>
              </a:cxn>
              <a:cxn ang="T10">
                <a:pos x="T4" y="T5"/>
              </a:cxn>
              <a:cxn ang="T11">
                <a:pos x="T6" y="T7"/>
              </a:cxn>
            </a:cxnLst>
            <a:rect l="T12" t="T13" r="T14" b="T15"/>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pPr algn="ctr"/>
            <a:r>
              <a:rPr lang="en-US" altLang="zh-CN" sz="500">
                <a:solidFill>
                  <a:srgbClr val="000000"/>
                </a:solidFill>
                <a:latin typeface="微软雅黑" pitchFamily="34" charset="-122"/>
                <a:ea typeface="微软雅黑" pitchFamily="34" charset="-122"/>
                <a:sym typeface="微软雅黑" pitchFamily="34" charset="-122"/>
              </a:rPr>
              <a:t>01</a:t>
            </a:r>
          </a:p>
        </p:txBody>
      </p:sp>
      <p:sp>
        <p:nvSpPr>
          <p:cNvPr id="82" name="Shape 82"/>
          <p:cNvSpPr/>
          <p:nvPr/>
        </p:nvSpPr>
        <p:spPr>
          <a:xfrm>
            <a:off x="4214813" y="1989138"/>
            <a:ext cx="241300" cy="239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lvl1pPr>
              <a:defRPr sz="1400">
                <a:latin typeface="Microsoft YaHei"/>
                <a:ea typeface="Microsoft YaHei"/>
                <a:cs typeface="Microsoft YaHei"/>
                <a:sym typeface="Microsoft YaHei"/>
              </a:defRPr>
            </a:lvl1pPr>
          </a:lstStyle>
          <a:p>
            <a:pPr algn="ctr" defTabSz="309245" fontAlgn="auto">
              <a:spcBef>
                <a:spcPts val="0"/>
              </a:spcBef>
              <a:spcAft>
                <a:spcPts val="0"/>
              </a:spcAft>
              <a:buFontTx/>
              <a:buNone/>
              <a:defRPr sz="1800"/>
            </a:pPr>
            <a:r>
              <a:rPr sz="525" kern="0">
                <a:solidFill>
                  <a:sysClr val="windowText" lastClr="000000"/>
                </a:solidFill>
              </a:rPr>
              <a:t>02</a:t>
            </a:r>
          </a:p>
        </p:txBody>
      </p:sp>
      <p:sp>
        <p:nvSpPr>
          <p:cNvPr id="83" name="Shape 83"/>
          <p:cNvSpPr>
            <a:spLocks noChangeArrowheads="1"/>
          </p:cNvSpPr>
          <p:nvPr/>
        </p:nvSpPr>
        <p:spPr bwMode="auto">
          <a:xfrm>
            <a:off x="2830513" y="2949575"/>
            <a:ext cx="239712" cy="239713"/>
          </a:xfrm>
          <a:custGeom>
            <a:avLst/>
            <a:gdLst>
              <a:gd name="T0" fmla="*/ 1464474 w 19679"/>
              <a:gd name="T1" fmla="*/ 1464492 h 19679"/>
              <a:gd name="T2" fmla="*/ 1464474 w 19679"/>
              <a:gd name="T3" fmla="*/ 1464492 h 19679"/>
              <a:gd name="T4" fmla="*/ 1464474 w 19679"/>
              <a:gd name="T5" fmla="*/ 1464492 h 19679"/>
              <a:gd name="T6" fmla="*/ 1464474 w 19679"/>
              <a:gd name="T7" fmla="*/ 1464492 h 19679"/>
              <a:gd name="T8" fmla="*/ 0 60000 65536"/>
              <a:gd name="T9" fmla="*/ 5898240 60000 65536"/>
              <a:gd name="T10" fmla="*/ 11796480 60000 65536"/>
              <a:gd name="T11" fmla="*/ 17694720 60000 65536"/>
              <a:gd name="T12" fmla="*/ 0 w 19679"/>
              <a:gd name="T13" fmla="*/ 0 h 19679"/>
              <a:gd name="T14" fmla="*/ 19679 w 19679"/>
              <a:gd name="T15" fmla="*/ 19679 h 19679"/>
            </a:gdLst>
            <a:ahLst/>
            <a:cxnLst>
              <a:cxn ang="T8">
                <a:pos x="T0" y="T1"/>
              </a:cxn>
              <a:cxn ang="T9">
                <a:pos x="T2" y="T3"/>
              </a:cxn>
              <a:cxn ang="T10">
                <a:pos x="T4" y="T5"/>
              </a:cxn>
              <a:cxn ang="T11">
                <a:pos x="T6" y="T7"/>
              </a:cxn>
            </a:cxnLst>
            <a:rect l="T12" t="T13" r="T14" b="T15"/>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r>
              <a:rPr lang="zh-CN" altLang="zh-CN" sz="600">
                <a:solidFill>
                  <a:srgbClr val="000000"/>
                </a:solidFill>
                <a:latin typeface="微软雅黑" pitchFamily="34" charset="-122"/>
                <a:ea typeface="微软雅黑" pitchFamily="34" charset="-122"/>
                <a:sym typeface="微软雅黑" pitchFamily="34" charset="-122"/>
              </a:rPr>
              <a:t>03</a:t>
            </a:r>
          </a:p>
        </p:txBody>
      </p:sp>
      <p:sp>
        <p:nvSpPr>
          <p:cNvPr id="84" name="Shape 84"/>
          <p:cNvSpPr>
            <a:spLocks noChangeArrowheads="1"/>
          </p:cNvSpPr>
          <p:nvPr/>
        </p:nvSpPr>
        <p:spPr bwMode="auto">
          <a:xfrm>
            <a:off x="1673225" y="3884613"/>
            <a:ext cx="241300" cy="241300"/>
          </a:xfrm>
          <a:custGeom>
            <a:avLst/>
            <a:gdLst>
              <a:gd name="T0" fmla="*/ 1474187 w 19679"/>
              <a:gd name="T1" fmla="*/ 1474187 h 19679"/>
              <a:gd name="T2" fmla="*/ 1474187 w 19679"/>
              <a:gd name="T3" fmla="*/ 1474187 h 19679"/>
              <a:gd name="T4" fmla="*/ 1474187 w 19679"/>
              <a:gd name="T5" fmla="*/ 1474187 h 19679"/>
              <a:gd name="T6" fmla="*/ 1474187 w 19679"/>
              <a:gd name="T7" fmla="*/ 1474187 h 19679"/>
              <a:gd name="T8" fmla="*/ 0 60000 65536"/>
              <a:gd name="T9" fmla="*/ 5898240 60000 65536"/>
              <a:gd name="T10" fmla="*/ 11796480 60000 65536"/>
              <a:gd name="T11" fmla="*/ 17694720 60000 65536"/>
              <a:gd name="T12" fmla="*/ 0 w 19679"/>
              <a:gd name="T13" fmla="*/ 0 h 19679"/>
              <a:gd name="T14" fmla="*/ 19679 w 19679"/>
              <a:gd name="T15" fmla="*/ 19679 h 19679"/>
            </a:gdLst>
            <a:ahLst/>
            <a:cxnLst>
              <a:cxn ang="T8">
                <a:pos x="T0" y="T1"/>
              </a:cxn>
              <a:cxn ang="T9">
                <a:pos x="T2" y="T3"/>
              </a:cxn>
              <a:cxn ang="T10">
                <a:pos x="T4" y="T5"/>
              </a:cxn>
              <a:cxn ang="T11">
                <a:pos x="T6" y="T7"/>
              </a:cxn>
            </a:cxnLst>
            <a:rect l="T12" t="T13" r="T14" b="T15"/>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r>
              <a:rPr lang="zh-CN" altLang="zh-CN" sz="600">
                <a:solidFill>
                  <a:srgbClr val="000000"/>
                </a:solidFill>
                <a:latin typeface="微软雅黑" pitchFamily="34" charset="-122"/>
                <a:ea typeface="微软雅黑" pitchFamily="34" charset="-122"/>
                <a:sym typeface="微软雅黑" pitchFamily="34" charset="-122"/>
              </a:rPr>
              <a:t>04</a:t>
            </a:r>
          </a:p>
        </p:txBody>
      </p:sp>
      <p:grpSp>
        <p:nvGrpSpPr>
          <p:cNvPr id="2" name="组合 1"/>
          <p:cNvGrpSpPr>
            <a:grpSpLocks/>
          </p:cNvGrpSpPr>
          <p:nvPr/>
        </p:nvGrpSpPr>
        <p:grpSpPr bwMode="auto">
          <a:xfrm>
            <a:off x="-2333839" y="1074738"/>
            <a:ext cx="5237163" cy="885825"/>
            <a:chOff x="-4883391" y="2245349"/>
            <a:chExt cx="13962742" cy="2360408"/>
          </a:xfrm>
        </p:grpSpPr>
        <p:grpSp>
          <p:nvGrpSpPr>
            <p:cNvPr id="12306" name="Group 80"/>
            <p:cNvGrpSpPr>
              <a:grpSpLocks/>
            </p:cNvGrpSpPr>
            <p:nvPr/>
          </p:nvGrpSpPr>
          <p:grpSpPr bwMode="auto">
            <a:xfrm>
              <a:off x="2060334" y="2245349"/>
              <a:ext cx="7019017" cy="2360408"/>
              <a:chOff x="-171450" y="216500"/>
              <a:chExt cx="7019014" cy="2360405"/>
            </a:xfrm>
          </p:grpSpPr>
          <p:sp>
            <p:nvSpPr>
              <p:cNvPr id="78" name="Shape 78"/>
              <p:cNvSpPr/>
              <p:nvPr/>
            </p:nvSpPr>
            <p:spPr>
              <a:xfrm>
                <a:off x="-169778" y="216500"/>
                <a:ext cx="7017342" cy="1988155"/>
              </a:xfrm>
              <a:prstGeom prst="rect">
                <a:avLst/>
              </a:prstGeom>
              <a:noFill/>
              <a:ln w="12700" cap="flat">
                <a:noFill/>
                <a:miter lim="400000"/>
              </a:ln>
              <a:effectLst/>
            </p:spPr>
            <p:txBody>
              <a:bodyPr wrap="none" lIns="19050" tIns="19050" rIns="19050" bIns="19050" anchor="ctr">
                <a:spAutoFit/>
              </a:bodyPr>
              <a:lstStyle/>
              <a:p>
                <a:pPr defTabSz="309245" fontAlgn="auto">
                  <a:lnSpc>
                    <a:spcPct val="80000"/>
                  </a:lnSpc>
                  <a:spcBef>
                    <a:spcPts val="0"/>
                  </a:spcBef>
                  <a:spcAft>
                    <a:spcPts val="0"/>
                  </a:spcAft>
                  <a:buFontTx/>
                  <a:buNone/>
                  <a:defRPr/>
                </a:pPr>
                <a:r>
                  <a:rPr sz="5740" kern="0" cap="all" dirty="0">
                    <a:solidFill>
                      <a:srgbClr val="FFFFFF"/>
                    </a:solidFill>
                    <a:latin typeface="Impact" pitchFamily="34" charset="0"/>
                    <a:ea typeface="헤드라인A"/>
                    <a:cs typeface="헤드라인A"/>
                  </a:rPr>
                  <a:t>CONTENT</a:t>
                </a:r>
              </a:p>
            </p:txBody>
          </p:sp>
          <p:sp>
            <p:nvSpPr>
              <p:cNvPr id="12308" name="Shape 79"/>
              <p:cNvSpPr>
                <a:spLocks noChangeArrowheads="1"/>
              </p:cNvSpPr>
              <p:nvPr/>
            </p:nvSpPr>
            <p:spPr bwMode="auto">
              <a:xfrm>
                <a:off x="153715" y="2115242"/>
                <a:ext cx="3409479"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7145" tIns="17145" rIns="17145" bIns="17145">
                <a:spAutoFit/>
              </a:bodyPr>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defTabSz="914400" eaLnBrk="1" hangingPunct="1"/>
                <a:r>
                  <a:rPr lang="zh-CN" altLang="zh-CN" sz="900">
                    <a:solidFill>
                      <a:srgbClr val="000000"/>
                    </a:solidFill>
                    <a:latin typeface="Arial" pitchFamily="34" charset="0"/>
                    <a:cs typeface="Arial" pitchFamily="34" charset="0"/>
                    <a:sym typeface="Arial" pitchFamily="34" charset="0"/>
                  </a:rPr>
                  <a:t>Please add the title here</a:t>
                </a:r>
              </a:p>
            </p:txBody>
          </p:sp>
        </p:grpSp>
        <p:grpSp>
          <p:nvGrpSpPr>
            <p:cNvPr id="13324" name="Group 80"/>
            <p:cNvGrpSpPr/>
            <p:nvPr/>
          </p:nvGrpSpPr>
          <p:grpSpPr>
            <a:xfrm>
              <a:off x="-4883391" y="2245349"/>
              <a:ext cx="7019017" cy="2360408"/>
              <a:chOff x="-171450" y="216500"/>
              <a:chExt cx="7019014" cy="2360405"/>
            </a:xfrm>
          </p:grpSpPr>
          <p:sp>
            <p:nvSpPr>
              <p:cNvPr id="22" name="Shape 78"/>
              <p:cNvSpPr/>
              <p:nvPr/>
            </p:nvSpPr>
            <p:spPr>
              <a:xfrm>
                <a:off x="-171450" y="216500"/>
                <a:ext cx="7019014" cy="1986353"/>
              </a:xfrm>
              <a:prstGeom prst="rect">
                <a:avLst/>
              </a:prstGeom>
              <a:noFill/>
              <a:ln w="12700" cap="flat">
                <a:noFill/>
                <a:miter lim="400000"/>
              </a:ln>
              <a:effectLst/>
            </p:spPr>
            <p:txBody>
              <a:bodyPr wrap="none" lIns="19050" tIns="19050" rIns="19050" bIns="19050" anchor="ctr">
                <a:spAutoFit/>
              </a:bodyPr>
              <a:lstStyle/>
              <a:p>
                <a:pPr defTabSz="309245" fontAlgn="auto">
                  <a:lnSpc>
                    <a:spcPct val="80000"/>
                  </a:lnSpc>
                  <a:spcBef>
                    <a:spcPts val="0"/>
                  </a:spcBef>
                  <a:spcAft>
                    <a:spcPts val="0"/>
                  </a:spcAft>
                  <a:buFontTx/>
                  <a:buNone/>
                  <a:defRPr/>
                </a:pPr>
                <a:r>
                  <a:rPr sz="5740" kern="0" cap="all" dirty="0">
                    <a:solidFill>
                      <a:srgbClr val="FFFFFF">
                        <a:alpha val="0"/>
                      </a:srgbClr>
                    </a:solidFill>
                    <a:latin typeface="Impact" pitchFamily="34" charset="0"/>
                    <a:ea typeface="헤드라인A"/>
                    <a:cs typeface="헤드라인A"/>
                  </a:rPr>
                  <a:t>content</a:t>
                </a:r>
              </a:p>
            </p:txBody>
          </p:sp>
          <p:sp>
            <p:nvSpPr>
              <p:cNvPr id="23" name="Shape 79"/>
              <p:cNvSpPr/>
              <p:nvPr/>
            </p:nvSpPr>
            <p:spPr>
              <a:xfrm>
                <a:off x="153715" y="2115242"/>
                <a:ext cx="3409479" cy="461663"/>
              </a:xfrm>
              <a:prstGeom prst="rect">
                <a:avLst/>
              </a:prstGeom>
              <a:noFill/>
              <a:ln w="12700" cap="flat">
                <a:noFill/>
                <a:miter lim="400000"/>
              </a:ln>
              <a:effectLst/>
            </p:spPr>
            <p:txBody>
              <a:bodyPr wrap="none" lIns="17145" tIns="17145" rIns="17145" bIns="17145">
                <a:spAutoFit/>
              </a:bodyPr>
              <a:lstStyle>
                <a:lvl1pPr algn="l" defTabSz="914400">
                  <a:defRPr sz="2400">
                    <a:solidFill>
                      <a:srgbClr val="FFFFFF"/>
                    </a:solidFill>
                    <a:latin typeface="Arial"/>
                    <a:ea typeface="Arial"/>
                    <a:cs typeface="Arial"/>
                    <a:sym typeface="Arial"/>
                  </a:defRPr>
                </a:lvl1pPr>
              </a:lstStyle>
              <a:p>
                <a:pPr fontAlgn="auto">
                  <a:spcBef>
                    <a:spcPts val="0"/>
                  </a:spcBef>
                  <a:spcAft>
                    <a:spcPts val="0"/>
                  </a:spcAft>
                  <a:buFontTx/>
                  <a:buNone/>
                  <a:defRPr sz="1800">
                    <a:solidFill>
                      <a:srgbClr val="000000"/>
                    </a:solidFill>
                  </a:defRPr>
                </a:pPr>
                <a:r>
                  <a:rPr sz="900" kern="0">
                    <a:solidFill>
                      <a:srgbClr val="FFFFFF">
                        <a:alpha val="0"/>
                      </a:srgbClr>
                    </a:solidFill>
                  </a:rPr>
                  <a:t>Please add the title here</a:t>
                </a:r>
              </a:p>
            </p:txBody>
          </p:sp>
        </p:grpSp>
      </p:grpSp>
      <p:sp>
        <p:nvSpPr>
          <p:cNvPr id="25" name="TextBox 42" descr="6A3013BADB884660B194CAD3FEF2932C# #TextBox 42"/>
          <p:cNvSpPr txBox="1">
            <a:spLocks noChangeArrowheads="1"/>
          </p:cNvSpPr>
          <p:nvPr/>
        </p:nvSpPr>
        <p:spPr bwMode="auto">
          <a:xfrm>
            <a:off x="211389" y="150732"/>
            <a:ext cx="158248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5400" b="1" dirty="0">
                <a:solidFill>
                  <a:schemeClr val="bg1"/>
                </a:solidFill>
                <a:latin typeface="方正兰亭中粗黑_GBK" panose="02000000000000000000" pitchFamily="2" charset="-122"/>
                <a:ea typeface="方正兰亭中粗黑_GBK" panose="02000000000000000000" pitchFamily="2" charset="-122"/>
              </a:rPr>
              <a:t>目录</a:t>
            </a:r>
          </a:p>
        </p:txBody>
      </p:sp>
      <p:sp>
        <p:nvSpPr>
          <p:cNvPr id="26" name="TextBox 42" descr="6A3013BADB884660B194CAD3FEF2932C# #TextBox 42"/>
          <p:cNvSpPr txBox="1">
            <a:spLocks noChangeArrowheads="1"/>
          </p:cNvSpPr>
          <p:nvPr/>
        </p:nvSpPr>
        <p:spPr bwMode="auto">
          <a:xfrm>
            <a:off x="6354084" y="1074062"/>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概念介绍</a:t>
            </a:r>
          </a:p>
        </p:txBody>
      </p:sp>
      <p:sp>
        <p:nvSpPr>
          <p:cNvPr id="27" name="TextBox 42" descr="6A3013BADB884660B194CAD3FEF2932C# #TextBox 42"/>
          <p:cNvSpPr txBox="1">
            <a:spLocks noChangeArrowheads="1"/>
          </p:cNvSpPr>
          <p:nvPr/>
        </p:nvSpPr>
        <p:spPr bwMode="auto">
          <a:xfrm>
            <a:off x="4456113" y="2069147"/>
            <a:ext cx="26837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en-US" altLang="zh-CN" sz="2400" dirty="0">
                <a:solidFill>
                  <a:schemeClr val="bg1"/>
                </a:solidFill>
                <a:latin typeface="微软雅黑" panose="020B0503020204020204" pitchFamily="34" charset="-122"/>
                <a:ea typeface="微软雅黑" panose="020B0503020204020204" pitchFamily="34" charset="-122"/>
              </a:rPr>
              <a:t>Unity ML-Agents</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8" name="TextBox 42" descr="6A3013BADB884660B194CAD3FEF2932C# #TextBox 42"/>
          <p:cNvSpPr txBox="1">
            <a:spLocks noChangeArrowheads="1"/>
          </p:cNvSpPr>
          <p:nvPr/>
        </p:nvSpPr>
        <p:spPr bwMode="auto">
          <a:xfrm>
            <a:off x="2903324" y="3023394"/>
            <a:ext cx="28039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a:t>
            </a:r>
            <a:r>
              <a:rPr lang="en-US" altLang="zh-CN" sz="2400" dirty="0">
                <a:solidFill>
                  <a:schemeClr val="bg1"/>
                </a:solidFill>
                <a:latin typeface="微软雅黑" panose="020B0503020204020204" pitchFamily="34" charset="-122"/>
                <a:ea typeface="微软雅黑" panose="020B0503020204020204" pitchFamily="34" charset="-122"/>
              </a:rPr>
              <a:t>Hello</a:t>
            </a:r>
            <a:r>
              <a:rPr lang="zh-CN" altLang="en-US" sz="2400" dirty="0">
                <a:solidFill>
                  <a:schemeClr val="bg1"/>
                </a:solidFill>
                <a:latin typeface="微软雅黑" panose="020B0503020204020204" pitchFamily="34" charset="-122"/>
                <a:ea typeface="微软雅黑" panose="020B0503020204020204" pitchFamily="34" charset="-122"/>
              </a:rPr>
              <a:t>，鸢尾花”</a:t>
            </a:r>
          </a:p>
        </p:txBody>
      </p:sp>
      <p:sp>
        <p:nvSpPr>
          <p:cNvPr id="29" name="TextBox 42" descr="6A3013BADB884660B194CAD3FEF2932C# #TextBox 42"/>
          <p:cNvSpPr txBox="1">
            <a:spLocks noChangeArrowheads="1"/>
          </p:cNvSpPr>
          <p:nvPr/>
        </p:nvSpPr>
        <p:spPr bwMode="auto">
          <a:xfrm>
            <a:off x="2034734" y="3979546"/>
            <a:ext cx="10310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en-US" altLang="zh-CN" sz="2400" dirty="0">
                <a:solidFill>
                  <a:schemeClr val="bg1"/>
                </a:solidFill>
                <a:latin typeface="微软雅黑" panose="020B0503020204020204" pitchFamily="34" charset="-122"/>
                <a:ea typeface="微软雅黑" panose="020B0503020204020204" pitchFamily="34" charset="-122"/>
              </a:rPr>
              <a:t>Other</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6"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750" fill="hold"/>
                                        <p:tgtEl>
                                          <p:spTgt spid="25"/>
                                        </p:tgtEl>
                                        <p:attrNameLst>
                                          <p:attrName>ppt_w</p:attrName>
                                        </p:attrNameLst>
                                      </p:cBhvr>
                                      <p:tavLst>
                                        <p:tav tm="0">
                                          <p:val>
                                            <p:strVal val="(6*min(max(#ppt_w*#ppt_h,.3),1)-7.4)/-.7*#ppt_w"/>
                                          </p:val>
                                        </p:tav>
                                        <p:tav tm="100000">
                                          <p:val>
                                            <p:strVal val="#ppt_w"/>
                                          </p:val>
                                        </p:tav>
                                      </p:tavLst>
                                    </p:anim>
                                    <p:anim calcmode="lin" valueType="num">
                                      <p:cBhvr>
                                        <p:cTn id="8" dur="750" fill="hold"/>
                                        <p:tgtEl>
                                          <p:spTgt spid="25"/>
                                        </p:tgtEl>
                                        <p:attrNameLst>
                                          <p:attrName>ppt_h</p:attrName>
                                        </p:attrNameLst>
                                      </p:cBhvr>
                                      <p:tavLst>
                                        <p:tav tm="0">
                                          <p:val>
                                            <p:strVal val="(6*min(max(#ppt_w*#ppt_h,.3),1)-7.4)/-.7*#ppt_h"/>
                                          </p:val>
                                        </p:tav>
                                        <p:tav tm="100000">
                                          <p:val>
                                            <p:strVal val="#ppt_h"/>
                                          </p:val>
                                        </p:tav>
                                      </p:tavLst>
                                    </p:anim>
                                    <p:anim calcmode="lin" valueType="num">
                                      <p:cBhvr>
                                        <p:cTn id="9" dur="750" fill="hold"/>
                                        <p:tgtEl>
                                          <p:spTgt spid="25"/>
                                        </p:tgtEl>
                                        <p:attrNameLst>
                                          <p:attrName>ppt_x</p:attrName>
                                        </p:attrNameLst>
                                      </p:cBhvr>
                                      <p:tavLst>
                                        <p:tav tm="0">
                                          <p:val>
                                            <p:fltVal val="0.5"/>
                                          </p:val>
                                        </p:tav>
                                        <p:tav tm="100000">
                                          <p:val>
                                            <p:strVal val="#ppt_x"/>
                                          </p:val>
                                        </p:tav>
                                      </p:tavLst>
                                    </p:anim>
                                    <p:anim calcmode="lin" valueType="num">
                                      <p:cBhvr>
                                        <p:cTn id="10" dur="750" fill="hold"/>
                                        <p:tgtEl>
                                          <p:spTgt spid="25"/>
                                        </p:tgtEl>
                                        <p:attrNameLst>
                                          <p:attrName>ppt_y</p:attrName>
                                        </p:attrNameLst>
                                      </p:cBhvr>
                                      <p:tavLst>
                                        <p:tav tm="0">
                                          <p:val>
                                            <p:strVal val="1+(6*min(max(#ppt_w*#ppt_h,.3),1)-7.4)/-.7*#ppt_h/2"/>
                                          </p:val>
                                        </p:tav>
                                        <p:tav tm="100000">
                                          <p:val>
                                            <p:strVal val="#ppt_y"/>
                                          </p:val>
                                        </p:tav>
                                      </p:tavLst>
                                    </p:anim>
                                  </p:childTnLst>
                                </p:cTn>
                              </p:par>
                              <p:par>
                                <p:cTn id="11" presetID="2" presetClass="entr" presetSubtype="2" accel="10000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1+#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par>
                                <p:cTn id="15" presetID="8" presetClass="emph" presetSubtype="0" autoRev="1" fill="hold" nodeType="withEffect">
                                  <p:stCondLst>
                                    <p:cond delay="500"/>
                                  </p:stCondLst>
                                  <p:childTnLst>
                                    <p:animRot by="-720000">
                                      <p:cBhvr>
                                        <p:cTn id="16" dur="250" fill="hold"/>
                                        <p:tgtEl>
                                          <p:spTgt spid="2"/>
                                        </p:tgtEl>
                                        <p:attrNameLst>
                                          <p:attrName>r</p:attrName>
                                        </p:attrNameLst>
                                      </p:cBhvr>
                                    </p:animRot>
                                  </p:childTnLst>
                                </p:cTn>
                              </p:par>
                              <p:par>
                                <p:cTn id="17" presetID="1" presetClass="entr" presetSubtype="0" fill="hold" grpId="0" nodeType="withEffect">
                                  <p:stCondLst>
                                    <p:cond delay="1000"/>
                                  </p:stCondLst>
                                  <p:childTnLst>
                                    <p:set>
                                      <p:cBhvr>
                                        <p:cTn id="18" dur="1" fill="hold">
                                          <p:stCondLst>
                                            <p:cond delay="0"/>
                                          </p:stCondLst>
                                        </p:cTn>
                                        <p:tgtEl>
                                          <p:spTgt spid="81"/>
                                        </p:tgtEl>
                                        <p:attrNameLst>
                                          <p:attrName>style.visibility</p:attrName>
                                        </p:attrNameLst>
                                      </p:cBhvr>
                                      <p:to>
                                        <p:strVal val="visible"/>
                                      </p:to>
                                    </p:set>
                                  </p:childTnLst>
                                </p:cTn>
                              </p:par>
                              <p:par>
                                <p:cTn id="19" presetID="0" presetClass="path" presetSubtype="0" fill="hold" grpId="1" nodeType="withEffect">
                                  <p:stCondLst>
                                    <p:cond delay="1000"/>
                                  </p:stCondLst>
                                  <p:childTnLst>
                                    <p:animMotion origin="layout" path="M -0.59414 0.79166 C -0.50989 0.64826 -0.43261 0.52627 -0.33978 0.39571 C -0.19238 0.18588 -0.07304 0.07615 -3.125E-6 4.07407E-6 " pathEditMode="relative" rAng="0" ptsTypes="AAA">
                                      <p:cBhvr>
                                        <p:cTn id="20" dur="2000" fill="hold"/>
                                        <p:tgtEl>
                                          <p:spTgt spid="81"/>
                                        </p:tgtEl>
                                        <p:attrNameLst>
                                          <p:attrName>ppt_x,ppt_y</p:attrName>
                                        </p:attrNameLst>
                                      </p:cBhvr>
                                      <p:rCtr x="29700" y="-39600"/>
                                    </p:animMotion>
                                  </p:childTnLst>
                                </p:cTn>
                              </p:par>
                              <p:par>
                                <p:cTn id="21" presetID="1" presetClass="entr" presetSubtype="0" fill="hold" grpId="0" nodeType="withEffect">
                                  <p:stCondLst>
                                    <p:cond delay="1250"/>
                                  </p:stCondLst>
                                  <p:childTnLst>
                                    <p:set>
                                      <p:cBhvr>
                                        <p:cTn id="22" dur="1" fill="hold">
                                          <p:stCondLst>
                                            <p:cond delay="0"/>
                                          </p:stCondLst>
                                        </p:cTn>
                                        <p:tgtEl>
                                          <p:spTgt spid="82"/>
                                        </p:tgtEl>
                                        <p:attrNameLst>
                                          <p:attrName>style.visibility</p:attrName>
                                        </p:attrNameLst>
                                      </p:cBhvr>
                                      <p:to>
                                        <p:strVal val="visible"/>
                                      </p:to>
                                    </p:set>
                                  </p:childTnLst>
                                </p:cTn>
                              </p:par>
                              <p:par>
                                <p:cTn id="23" presetID="0" presetClass="path" presetSubtype="0" fill="hold" grpId="1" nodeType="withEffect">
                                  <p:stCondLst>
                                    <p:cond delay="1250"/>
                                  </p:stCondLst>
                                  <p:childTnLst>
                                    <p:animMotion origin="layout" path="M -0.43008 0.62083 C -0.34583 0.47731 -0.34714 0.46782 -0.25423 0.33727 C -0.10684 0.12743 -0.07305 0.07616 1.45833E-6 5.55556E-7 " pathEditMode="relative" rAng="0" ptsTypes="AAA">
                                      <p:cBhvr>
                                        <p:cTn id="24" dur="2000" fill="hold"/>
                                        <p:tgtEl>
                                          <p:spTgt spid="82"/>
                                        </p:tgtEl>
                                        <p:attrNameLst>
                                          <p:attrName>ppt_x,ppt_y</p:attrName>
                                        </p:attrNameLst>
                                      </p:cBhvr>
                                      <p:rCtr x="21500" y="-31000"/>
                                    </p:animMotion>
                                  </p:childTnLst>
                                </p:cTn>
                              </p:par>
                              <p:par>
                                <p:cTn id="25" presetID="1" presetClass="entr" presetSubtype="0" fill="hold" grpId="1" nodeType="withEffect">
                                  <p:stCondLst>
                                    <p:cond delay="1500"/>
                                  </p:stCondLst>
                                  <p:childTnLst>
                                    <p:set>
                                      <p:cBhvr>
                                        <p:cTn id="26" dur="1" fill="hold">
                                          <p:stCondLst>
                                            <p:cond delay="0"/>
                                          </p:stCondLst>
                                        </p:cTn>
                                        <p:tgtEl>
                                          <p:spTgt spid="83"/>
                                        </p:tgtEl>
                                        <p:attrNameLst>
                                          <p:attrName>style.visibility</p:attrName>
                                        </p:attrNameLst>
                                      </p:cBhvr>
                                      <p:to>
                                        <p:strVal val="visible"/>
                                      </p:to>
                                    </p:set>
                                  </p:childTnLst>
                                </p:cTn>
                              </p:par>
                              <p:par>
                                <p:cTn id="27" presetID="0" presetClass="path" presetSubtype="0" fill="hold" grpId="0" nodeType="withEffect">
                                  <p:stCondLst>
                                    <p:cond delay="1500"/>
                                  </p:stCondLst>
                                  <p:childTnLst>
                                    <p:animMotion origin="layout" path="M -0.27858 0.44028 C -0.1944 0.29664 -0.20502 0.31759 -0.18646 0.28426 C -0.10163 0.14942 -0.07305 0.07616 3.75E-6 7.40741E-7 " pathEditMode="relative" rAng="0" ptsTypes="AAA">
                                      <p:cBhvr>
                                        <p:cTn id="28" dur="1750" fill="hold"/>
                                        <p:tgtEl>
                                          <p:spTgt spid="83"/>
                                        </p:tgtEl>
                                        <p:attrNameLst>
                                          <p:attrName>ppt_x,ppt_y</p:attrName>
                                        </p:attrNameLst>
                                      </p:cBhvr>
                                      <p:rCtr x="13900" y="-22000"/>
                                    </p:animMotion>
                                  </p:childTnLst>
                                </p:cTn>
                              </p:par>
                              <p:par>
                                <p:cTn id="29" presetID="1" presetClass="entr" presetSubtype="0" fill="hold" grpId="0" nodeType="withEffect">
                                  <p:stCondLst>
                                    <p:cond delay="1750"/>
                                  </p:stCondLst>
                                  <p:childTnLst>
                                    <p:set>
                                      <p:cBhvr>
                                        <p:cTn id="30" dur="1" fill="hold">
                                          <p:stCondLst>
                                            <p:cond delay="0"/>
                                          </p:stCondLst>
                                        </p:cTn>
                                        <p:tgtEl>
                                          <p:spTgt spid="84"/>
                                        </p:tgtEl>
                                        <p:attrNameLst>
                                          <p:attrName>style.visibility</p:attrName>
                                        </p:attrNameLst>
                                      </p:cBhvr>
                                      <p:to>
                                        <p:strVal val="visible"/>
                                      </p:to>
                                    </p:set>
                                  </p:childTnLst>
                                </p:cTn>
                              </p:par>
                              <p:par>
                                <p:cTn id="31" presetID="0" presetClass="path" presetSubtype="0" fill="hold" grpId="1" nodeType="withEffect">
                                  <p:stCondLst>
                                    <p:cond delay="1750"/>
                                  </p:stCondLst>
                                  <p:childTnLst>
                                    <p:animMotion origin="layout" path="M -0.14934 0.25474 C -0.10423 0.17153 -0.10996 0.18368 -0.1 0.16447 C -0.05449 0.08634 -0.03919 0.04398 -3.95833E-6 2.03704E-6 " pathEditMode="relative" rAng="0" ptsTypes="AAA">
                                      <p:cBhvr>
                                        <p:cTn id="32" dur="1500" fill="hold"/>
                                        <p:tgtEl>
                                          <p:spTgt spid="84"/>
                                        </p:tgtEl>
                                        <p:attrNameLst>
                                          <p:attrName>ppt_x,ppt_y</p:attrName>
                                        </p:attrNameLst>
                                      </p:cBhvr>
                                      <p:rCtr x="7500" y="-12700"/>
                                    </p:animMotion>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250"/>
                                  </p:stCondLst>
                                  <p:childTnLst>
                                    <p:set>
                                      <p:cBhvr>
                                        <p:cTn id="36" dur="1" fill="hold">
                                          <p:stCondLst>
                                            <p:cond delay="0"/>
                                          </p:stCondLst>
                                        </p:cTn>
                                        <p:tgtEl>
                                          <p:spTgt spid="26"/>
                                        </p:tgtEl>
                                        <p:attrNameLst>
                                          <p:attrName>style.visibility</p:attrName>
                                        </p:attrNameLst>
                                      </p:cBhvr>
                                      <p:to>
                                        <p:strVal val="visible"/>
                                      </p:to>
                                    </p:set>
                                    <p:anim calcmode="lin" valueType="num">
                                      <p:cBhvr additive="base">
                                        <p:cTn id="37" dur="500" fill="hold"/>
                                        <p:tgtEl>
                                          <p:spTgt spid="26"/>
                                        </p:tgtEl>
                                        <p:attrNameLst>
                                          <p:attrName>ppt_x</p:attrName>
                                        </p:attrNameLst>
                                      </p:cBhvr>
                                      <p:tavLst>
                                        <p:tav tm="0">
                                          <p:val>
                                            <p:strVal val="1+#ppt_w/2"/>
                                          </p:val>
                                        </p:tav>
                                        <p:tav tm="100000">
                                          <p:val>
                                            <p:strVal val="#ppt_x"/>
                                          </p:val>
                                        </p:tav>
                                      </p:tavLst>
                                    </p:anim>
                                    <p:anim calcmode="lin" valueType="num">
                                      <p:cBhvr additive="base">
                                        <p:cTn id="38" dur="500" fill="hold"/>
                                        <p:tgtEl>
                                          <p:spTgt spid="26"/>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500"/>
                                  </p:stCondLst>
                                  <p:childTnLst>
                                    <p:set>
                                      <p:cBhvr>
                                        <p:cTn id="40" dur="1" fill="hold">
                                          <p:stCondLst>
                                            <p:cond delay="0"/>
                                          </p:stCondLst>
                                        </p:cTn>
                                        <p:tgtEl>
                                          <p:spTgt spid="27"/>
                                        </p:tgtEl>
                                        <p:attrNameLst>
                                          <p:attrName>style.visibility</p:attrName>
                                        </p:attrNameLst>
                                      </p:cBhvr>
                                      <p:to>
                                        <p:strVal val="visible"/>
                                      </p:to>
                                    </p:set>
                                    <p:anim calcmode="lin" valueType="num">
                                      <p:cBhvr additive="base">
                                        <p:cTn id="41" dur="500" fill="hold"/>
                                        <p:tgtEl>
                                          <p:spTgt spid="27"/>
                                        </p:tgtEl>
                                        <p:attrNameLst>
                                          <p:attrName>ppt_x</p:attrName>
                                        </p:attrNameLst>
                                      </p:cBhvr>
                                      <p:tavLst>
                                        <p:tav tm="0">
                                          <p:val>
                                            <p:strVal val="1+#ppt_w/2"/>
                                          </p:val>
                                        </p:tav>
                                        <p:tav tm="100000">
                                          <p:val>
                                            <p:strVal val="#ppt_x"/>
                                          </p:val>
                                        </p:tav>
                                      </p:tavLst>
                                    </p:anim>
                                    <p:anim calcmode="lin" valueType="num">
                                      <p:cBhvr additive="base">
                                        <p:cTn id="42" dur="500" fill="hold"/>
                                        <p:tgtEl>
                                          <p:spTgt spid="27"/>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750"/>
                                  </p:stCondLst>
                                  <p:childTnLst>
                                    <p:set>
                                      <p:cBhvr>
                                        <p:cTn id="44" dur="1" fill="hold">
                                          <p:stCondLst>
                                            <p:cond delay="0"/>
                                          </p:stCondLst>
                                        </p:cTn>
                                        <p:tgtEl>
                                          <p:spTgt spid="28"/>
                                        </p:tgtEl>
                                        <p:attrNameLst>
                                          <p:attrName>style.visibility</p:attrName>
                                        </p:attrNameLst>
                                      </p:cBhvr>
                                      <p:to>
                                        <p:strVal val="visible"/>
                                      </p:to>
                                    </p:set>
                                    <p:anim calcmode="lin" valueType="num">
                                      <p:cBhvr additive="base">
                                        <p:cTn id="45" dur="500" fill="hold"/>
                                        <p:tgtEl>
                                          <p:spTgt spid="28"/>
                                        </p:tgtEl>
                                        <p:attrNameLst>
                                          <p:attrName>ppt_x</p:attrName>
                                        </p:attrNameLst>
                                      </p:cBhvr>
                                      <p:tavLst>
                                        <p:tav tm="0">
                                          <p:val>
                                            <p:strVal val="1+#ppt_w/2"/>
                                          </p:val>
                                        </p:tav>
                                        <p:tav tm="100000">
                                          <p:val>
                                            <p:strVal val="#ppt_x"/>
                                          </p:val>
                                        </p:tav>
                                      </p:tavLst>
                                    </p:anim>
                                    <p:anim calcmode="lin" valueType="num">
                                      <p:cBhvr additive="base">
                                        <p:cTn id="46" dur="500" fill="hold"/>
                                        <p:tgtEl>
                                          <p:spTgt spid="28"/>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1000"/>
                                  </p:stCondLst>
                                  <p:childTnLst>
                                    <p:set>
                                      <p:cBhvr>
                                        <p:cTn id="48" dur="1" fill="hold">
                                          <p:stCondLst>
                                            <p:cond delay="0"/>
                                          </p:stCondLst>
                                        </p:cTn>
                                        <p:tgtEl>
                                          <p:spTgt spid="29"/>
                                        </p:tgtEl>
                                        <p:attrNameLst>
                                          <p:attrName>style.visibility</p:attrName>
                                        </p:attrNameLst>
                                      </p:cBhvr>
                                      <p:to>
                                        <p:strVal val="visible"/>
                                      </p:to>
                                    </p:set>
                                    <p:anim calcmode="lin" valueType="num">
                                      <p:cBhvr additive="base">
                                        <p:cTn id="49" dur="500" fill="hold"/>
                                        <p:tgtEl>
                                          <p:spTgt spid="29"/>
                                        </p:tgtEl>
                                        <p:attrNameLst>
                                          <p:attrName>ppt_x</p:attrName>
                                        </p:attrNameLst>
                                      </p:cBhvr>
                                      <p:tavLst>
                                        <p:tav tm="0">
                                          <p:val>
                                            <p:strVal val="1+#ppt_w/2"/>
                                          </p:val>
                                        </p:tav>
                                        <p:tav tm="100000">
                                          <p:val>
                                            <p:strVal val="#ppt_x"/>
                                          </p:val>
                                        </p:tav>
                                      </p:tavLst>
                                    </p:anim>
                                    <p:anim calcmode="lin" valueType="num">
                                      <p:cBhvr additive="base">
                                        <p:cTn id="50"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1" grpId="1" animBg="1"/>
      <p:bldP spid="82" grpId="0" animBg="1"/>
      <p:bldP spid="82" grpId="1" animBg="1"/>
      <p:bldP spid="83" grpId="0" animBg="1"/>
      <p:bldP spid="83" grpId="1" animBg="1"/>
      <p:bldP spid="84" grpId="0" animBg="1"/>
      <p:bldP spid="84" grpId="1" animBg="1"/>
      <p:bldP spid="25" grpId="0"/>
      <p:bldP spid="26" grpId="0"/>
      <p:bldP spid="27" grpId="0"/>
      <p:bldP spid="28" grpId="0"/>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hape 98"/>
          <p:cNvSpPr>
            <a:spLocks noChangeArrowheads="1"/>
          </p:cNvSpPr>
          <p:nvPr/>
        </p:nvSpPr>
        <p:spPr bwMode="auto">
          <a:xfrm>
            <a:off x="3125788" y="1125538"/>
            <a:ext cx="2892425" cy="28924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314" name="Shape 99"/>
          <p:cNvSpPr>
            <a:spLocks noChangeArrowheads="1"/>
          </p:cNvSpPr>
          <p:nvPr/>
        </p:nvSpPr>
        <p:spPr bwMode="auto">
          <a:xfrm>
            <a:off x="2820988" y="820738"/>
            <a:ext cx="3502025"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315" name="Shape 100"/>
          <p:cNvSpPr>
            <a:spLocks noChangeArrowheads="1"/>
          </p:cNvSpPr>
          <p:nvPr/>
        </p:nvSpPr>
        <p:spPr bwMode="auto">
          <a:xfrm>
            <a:off x="2001838" y="1588"/>
            <a:ext cx="5140325" cy="51403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316" name="Shape 101"/>
          <p:cNvSpPr>
            <a:spLocks noChangeArrowheads="1"/>
          </p:cNvSpPr>
          <p:nvPr/>
        </p:nvSpPr>
        <p:spPr bwMode="auto">
          <a:xfrm rot="18871351" flipH="1">
            <a:off x="7308850" y="688976"/>
            <a:ext cx="987425"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17" name="Shape 102"/>
          <p:cNvSpPr>
            <a:spLocks noChangeArrowheads="1"/>
          </p:cNvSpPr>
          <p:nvPr/>
        </p:nvSpPr>
        <p:spPr bwMode="auto">
          <a:xfrm rot="18871351" flipH="1">
            <a:off x="7294563" y="1192213"/>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18" name="Shape 103"/>
          <p:cNvSpPr>
            <a:spLocks noChangeArrowheads="1"/>
          </p:cNvSpPr>
          <p:nvPr/>
        </p:nvSpPr>
        <p:spPr bwMode="auto">
          <a:xfrm rot="18871351" flipH="1">
            <a:off x="5456237" y="892176"/>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19" name="Shape 104"/>
          <p:cNvSpPr>
            <a:spLocks noChangeArrowheads="1"/>
          </p:cNvSpPr>
          <p:nvPr/>
        </p:nvSpPr>
        <p:spPr bwMode="auto">
          <a:xfrm rot="18871351" flipH="1">
            <a:off x="6677025" y="2354263"/>
            <a:ext cx="1065213" cy="20637"/>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grpSp>
        <p:nvGrpSpPr>
          <p:cNvPr id="13320" name="组合 1"/>
          <p:cNvGrpSpPr>
            <a:grpSpLocks/>
          </p:cNvGrpSpPr>
          <p:nvPr/>
        </p:nvGrpSpPr>
        <p:grpSpPr bwMode="auto">
          <a:xfrm>
            <a:off x="3350435" y="1481138"/>
            <a:ext cx="2447891" cy="2590800"/>
            <a:chOff x="8932906" y="3949323"/>
            <a:chExt cx="6527800" cy="6907902"/>
          </a:xfrm>
        </p:grpSpPr>
        <p:grpSp>
          <p:nvGrpSpPr>
            <p:cNvPr id="13321" name="Group 107"/>
            <p:cNvGrpSpPr>
              <a:grpSpLocks/>
            </p:cNvGrpSpPr>
            <p:nvPr/>
          </p:nvGrpSpPr>
          <p:grpSpPr bwMode="auto">
            <a:xfrm>
              <a:off x="8932906" y="3949323"/>
              <a:ext cx="6527800" cy="6907902"/>
              <a:chOff x="-52969" y="371924"/>
              <a:chExt cx="6527799" cy="6907902"/>
            </a:xfrm>
          </p:grpSpPr>
          <p:sp>
            <p:nvSpPr>
              <p:cNvPr id="105" name="Shape 105"/>
              <p:cNvSpPr/>
              <p:nvPr/>
            </p:nvSpPr>
            <p:spPr>
              <a:xfrm>
                <a:off x="317412" y="371924"/>
                <a:ext cx="5435675" cy="6907902"/>
              </a:xfrm>
              <a:prstGeom prst="rect">
                <a:avLst/>
              </a:prstGeom>
              <a:noFill/>
              <a:ln w="12700" cap="flat">
                <a:noFill/>
                <a:miter lim="400000"/>
              </a:ln>
              <a:effectLst/>
            </p:spPr>
            <p:txBody>
              <a:bodyPr wrap="none" lIns="19050" tIns="19050" rIns="19050" bIns="19050" anchor="ctr">
                <a:spAutoFit/>
              </a:bodyPr>
              <a:lstStyle/>
              <a:p>
                <a:pPr defTabSz="309245" fontAlgn="auto">
                  <a:lnSpc>
                    <a:spcPct val="80000"/>
                  </a:lnSpc>
                  <a:spcBef>
                    <a:spcPts val="0"/>
                  </a:spcBef>
                  <a:spcAft>
                    <a:spcPts val="0"/>
                  </a:spcAft>
                  <a:buFontTx/>
                  <a:buNone/>
                  <a:defRPr/>
                </a:pPr>
                <a:r>
                  <a:rPr lang="en-US" sz="17175" kern="0" cap="all" dirty="0">
                    <a:solidFill>
                      <a:srgbClr val="FFFFFF"/>
                    </a:solidFill>
                    <a:latin typeface="Impact" pitchFamily="34" charset="0"/>
                    <a:ea typeface="헤드라인A"/>
                    <a:cs typeface="헤드라인A"/>
                  </a:rPr>
                  <a:t>0</a:t>
                </a:r>
                <a:r>
                  <a:rPr sz="17175" kern="0" cap="all" dirty="0">
                    <a:solidFill>
                      <a:srgbClr val="FFFFFF"/>
                    </a:solidFill>
                    <a:latin typeface="Impact" pitchFamily="34" charset="0"/>
                    <a:ea typeface="헤드라인A"/>
                    <a:cs typeface="헤드라인A"/>
                  </a:rPr>
                  <a:t>1</a:t>
                </a:r>
              </a:p>
            </p:txBody>
          </p:sp>
          <p:pic>
            <p:nvPicPr>
              <p:cNvPr id="13323" name="pasted-image.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2969" y="2588257"/>
                <a:ext cx="6527799" cy="146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
          <p:nvSpPr>
            <p:cNvPr id="13324" name="Shape 108"/>
            <p:cNvSpPr>
              <a:spLocks noChangeArrowheads="1"/>
            </p:cNvSpPr>
            <p:nvPr/>
          </p:nvSpPr>
          <p:spPr bwMode="auto">
            <a:xfrm>
              <a:off x="10598492" y="6154700"/>
              <a:ext cx="2845264" cy="1066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7145" rIns="17145">
              <a:spAutoFit/>
            </a:bodyP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r>
                <a:rPr lang="zh-CN" altLang="en-US" sz="2000" b="1" dirty="0">
                  <a:solidFill>
                    <a:srgbClr val="FFFFFF"/>
                  </a:solidFill>
                  <a:latin typeface="Arial" pitchFamily="34" charset="0"/>
                  <a:cs typeface="Arial" pitchFamily="34" charset="0"/>
                  <a:sym typeface="Arial" pitchFamily="34" charset="0"/>
                </a:rPr>
                <a:t>概念介绍</a:t>
              </a:r>
              <a:endParaRPr lang="zh-CN" altLang="zh-CN" sz="2000" b="1" dirty="0">
                <a:solidFill>
                  <a:srgbClr val="FFFFFF"/>
                </a:solidFill>
                <a:latin typeface="Arial" pitchFamily="34" charset="0"/>
                <a:cs typeface="Arial" pitchFamily="34" charset="0"/>
                <a:sym typeface="Arial" pitchFamily="34" charset="0"/>
              </a:endParaRPr>
            </a:p>
          </p:txBody>
        </p:sp>
        <p:sp>
          <p:nvSpPr>
            <p:cNvPr id="13325" name="Shape 109"/>
            <p:cNvSpPr>
              <a:spLocks noChangeArrowheads="1"/>
            </p:cNvSpPr>
            <p:nvPr/>
          </p:nvSpPr>
          <p:spPr bwMode="auto">
            <a:xfrm>
              <a:off x="9415634" y="6973230"/>
              <a:ext cx="5400333" cy="787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7145" rIns="17145">
              <a:spAutoFit/>
            </a:bodyPr>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algn="ctr" defTabSz="914400" eaLnBrk="1" hangingPunct="1">
                <a:lnSpc>
                  <a:spcPct val="110000"/>
                </a:lnSpc>
              </a:pPr>
              <a:r>
                <a:rPr lang="zh-CN" altLang="zh-CN" sz="600">
                  <a:solidFill>
                    <a:schemeClr val="bg1"/>
                  </a:solidFill>
                  <a:latin typeface="Arial" pitchFamily="34" charset="0"/>
                  <a:cs typeface="Arial" pitchFamily="34" charset="0"/>
                  <a:sym typeface="Arial" pitchFamily="34" charset="0"/>
                </a:rPr>
                <a:t>this is a sample text. insert your desired text here. Again. this is a dummy text. enter your own text here.</a:t>
              </a:r>
            </a:p>
          </p:txBody>
        </p:sp>
      </p:grpSp>
      <p:sp>
        <p:nvSpPr>
          <p:cNvPr id="13326" name="Shape 101"/>
          <p:cNvSpPr>
            <a:spLocks noChangeArrowheads="1"/>
          </p:cNvSpPr>
          <p:nvPr/>
        </p:nvSpPr>
        <p:spPr bwMode="auto">
          <a:xfrm rot="18871351" flipH="1">
            <a:off x="2300288" y="3560763"/>
            <a:ext cx="990600"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27" name="Shape 102"/>
          <p:cNvSpPr>
            <a:spLocks noChangeArrowheads="1"/>
          </p:cNvSpPr>
          <p:nvPr/>
        </p:nvSpPr>
        <p:spPr bwMode="auto">
          <a:xfrm rot="18871351" flipH="1">
            <a:off x="2290763" y="4064000"/>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28" name="Shape 103"/>
          <p:cNvSpPr>
            <a:spLocks noChangeArrowheads="1"/>
          </p:cNvSpPr>
          <p:nvPr/>
        </p:nvSpPr>
        <p:spPr bwMode="auto">
          <a:xfrm rot="18871351" flipH="1">
            <a:off x="452437" y="3763963"/>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29" name="Shape 98"/>
          <p:cNvSpPr>
            <a:spLocks noChangeArrowheads="1"/>
          </p:cNvSpPr>
          <p:nvPr/>
        </p:nvSpPr>
        <p:spPr bwMode="auto">
          <a:xfrm>
            <a:off x="3127375" y="1123950"/>
            <a:ext cx="2894013" cy="28940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330" name="Shape 99"/>
          <p:cNvSpPr>
            <a:spLocks noChangeArrowheads="1"/>
          </p:cNvSpPr>
          <p:nvPr/>
        </p:nvSpPr>
        <p:spPr bwMode="auto">
          <a:xfrm>
            <a:off x="2822575" y="819150"/>
            <a:ext cx="3503613"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331" name="Shape 100"/>
          <p:cNvSpPr>
            <a:spLocks noChangeArrowheads="1"/>
          </p:cNvSpPr>
          <p:nvPr/>
        </p:nvSpPr>
        <p:spPr bwMode="auto">
          <a:xfrm>
            <a:off x="2003425" y="0"/>
            <a:ext cx="5141913" cy="51419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42" descr="6A3013BADB884660B194CAD3FEF2932C# #TextBox 42"/>
          <p:cNvSpPr txBox="1">
            <a:spLocks noChangeArrowheads="1"/>
          </p:cNvSpPr>
          <p:nvPr/>
        </p:nvSpPr>
        <p:spPr bwMode="auto">
          <a:xfrm>
            <a:off x="671869" y="474346"/>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信息</a:t>
            </a:r>
          </a:p>
        </p:txBody>
      </p:sp>
      <p:pic>
        <p:nvPicPr>
          <p:cNvPr id="33794" name="Picture 2" descr="http://a.hiphotos.baidu.com/baike/pic/item/faedab64034f78f0c7e66a4b78310a55b2191c9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3593" y="1091631"/>
            <a:ext cx="2035145" cy="2801717"/>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42" descr="6A3013BADB884660B194CAD3FEF2932C# #TextBox 42"/>
          <p:cNvSpPr txBox="1">
            <a:spLocks noChangeArrowheads="1"/>
          </p:cNvSpPr>
          <p:nvPr/>
        </p:nvSpPr>
        <p:spPr bwMode="auto">
          <a:xfrm>
            <a:off x="895110" y="1091631"/>
            <a:ext cx="57246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为某种问题提供答案或解决不确定性的任何实体或形式</a:t>
            </a:r>
          </a:p>
        </p:txBody>
      </p:sp>
      <p:sp>
        <p:nvSpPr>
          <p:cNvPr id="32" name="TextBox 42" descr="6A3013BADB884660B194CAD3FEF2932C# #TextBox 42"/>
          <p:cNvSpPr txBox="1">
            <a:spLocks noChangeArrowheads="1"/>
          </p:cNvSpPr>
          <p:nvPr/>
        </p:nvSpPr>
        <p:spPr bwMode="auto">
          <a:xfrm>
            <a:off x="6619754" y="4069261"/>
            <a:ext cx="239200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1400" dirty="0">
                <a:solidFill>
                  <a:schemeClr val="bg1"/>
                </a:solidFill>
                <a:latin typeface="微软雅黑" panose="020B0503020204020204" pitchFamily="34" charset="-122"/>
                <a:ea typeface="微软雅黑" panose="020B0503020204020204" pitchFamily="34" charset="-122"/>
              </a:rPr>
              <a:t>信息论的创始人，数学家 ：</a:t>
            </a:r>
            <a:endParaRPr lang="en-US" altLang="zh-CN" sz="1400" dirty="0">
              <a:solidFill>
                <a:schemeClr val="bg1"/>
              </a:solidFill>
              <a:latin typeface="微软雅黑" panose="020B0503020204020204" pitchFamily="34" charset="-122"/>
              <a:ea typeface="微软雅黑" panose="020B0503020204020204" pitchFamily="34" charset="-122"/>
            </a:endParaRPr>
          </a:p>
          <a:p>
            <a:pPr eaLnBrk="1" hangingPunct="1">
              <a:spcBef>
                <a:spcPct val="0"/>
              </a:spcBef>
              <a:buFontTx/>
              <a:buNone/>
              <a:defRPr/>
            </a:pPr>
            <a:r>
              <a:rPr lang="zh-CN" altLang="en-US" sz="1400" dirty="0">
                <a:solidFill>
                  <a:schemeClr val="bg1"/>
                </a:solidFill>
                <a:latin typeface="微软雅黑" panose="020B0503020204020204" pitchFamily="34" charset="-122"/>
                <a:ea typeface="微软雅黑" panose="020B0503020204020204" pitchFamily="34" charset="-122"/>
              </a:rPr>
              <a:t> </a:t>
            </a:r>
            <a:r>
              <a:rPr lang="en-US" altLang="zh-CN" sz="1400" dirty="0">
                <a:solidFill>
                  <a:schemeClr val="bg1"/>
                </a:solidFill>
              </a:rPr>
              <a:t>Claude Elwood Shannon </a:t>
            </a:r>
          </a:p>
          <a:p>
            <a:pPr eaLnBrk="1" hangingPunct="1">
              <a:spcBef>
                <a:spcPct val="0"/>
              </a:spcBef>
              <a:buFontTx/>
              <a:buNone/>
              <a:defRPr/>
            </a:pPr>
            <a:r>
              <a:rPr lang="zh-CN" altLang="en-US" sz="1400" dirty="0">
                <a:solidFill>
                  <a:schemeClr val="bg1"/>
                </a:solidFill>
              </a:rPr>
              <a:t>克劳德</a:t>
            </a:r>
            <a:r>
              <a:rPr lang="en-US" altLang="zh-CN" sz="1400" dirty="0">
                <a:solidFill>
                  <a:schemeClr val="bg1"/>
                </a:solidFill>
              </a:rPr>
              <a:t>·</a:t>
            </a:r>
            <a:r>
              <a:rPr lang="zh-CN" altLang="en-US" sz="1400" dirty="0">
                <a:solidFill>
                  <a:schemeClr val="bg1"/>
                </a:solidFill>
              </a:rPr>
              <a:t>艾尔伍德</a:t>
            </a:r>
            <a:r>
              <a:rPr lang="en-US" altLang="zh-CN" sz="1400" dirty="0">
                <a:solidFill>
                  <a:schemeClr val="bg1"/>
                </a:solidFill>
              </a:rPr>
              <a:t>·</a:t>
            </a:r>
            <a:r>
              <a:rPr lang="zh-CN" altLang="en-US" sz="1400" dirty="0">
                <a:solidFill>
                  <a:schemeClr val="bg1"/>
                </a:solidFill>
              </a:rPr>
              <a:t>香农</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3" name="TextBox 42" descr="6A3013BADB884660B194CAD3FEF2932C# #TextBox 42"/>
          <p:cNvSpPr txBox="1">
            <a:spLocks noChangeArrowheads="1"/>
          </p:cNvSpPr>
          <p:nvPr/>
        </p:nvSpPr>
        <p:spPr bwMode="auto">
          <a:xfrm>
            <a:off x="1071978" y="1636223"/>
            <a:ext cx="24929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数据代表某种参数的值</a:t>
            </a:r>
          </a:p>
        </p:txBody>
      </p:sp>
      <p:sp>
        <p:nvSpPr>
          <p:cNvPr id="34" name="TextBox 42" descr="6A3013BADB884660B194CAD3FEF2932C# #TextBox 42"/>
          <p:cNvSpPr txBox="1">
            <a:spLocks noChangeArrowheads="1"/>
          </p:cNvSpPr>
          <p:nvPr/>
        </p:nvSpPr>
        <p:spPr bwMode="auto">
          <a:xfrm>
            <a:off x="1071978" y="2057109"/>
            <a:ext cx="410881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知识代表对真实事物或抽象概念的理解</a:t>
            </a:r>
          </a:p>
        </p:txBody>
      </p:sp>
      <p:sp>
        <p:nvSpPr>
          <p:cNvPr id="35" name="TextBox 42" descr="6A3013BADB884660B194CAD3FEF2932C# #TextBox 42"/>
          <p:cNvSpPr txBox="1">
            <a:spLocks noChangeArrowheads="1"/>
          </p:cNvSpPr>
          <p:nvPr/>
        </p:nvSpPr>
        <p:spPr bwMode="auto">
          <a:xfrm>
            <a:off x="895110" y="3085518"/>
            <a:ext cx="48013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信息论是研究信息的量化，存储和传播的学科</a:t>
            </a:r>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1+#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10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1+#ppt_w/2"/>
                                          </p:val>
                                        </p:tav>
                                        <p:tav tm="100000">
                                          <p:val>
                                            <p:strVal val="#ppt_x"/>
                                          </p:val>
                                        </p:tav>
                                      </p:tavLst>
                                    </p:anim>
                                    <p:anim calcmode="lin" valueType="num">
                                      <p:cBhvr additive="base">
                                        <p:cTn id="12" dur="500" fill="hold"/>
                                        <p:tgtEl>
                                          <p:spTgt spid="3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100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1+#ppt_w/2"/>
                                          </p:val>
                                        </p:tav>
                                        <p:tav tm="100000">
                                          <p:val>
                                            <p:strVal val="#ppt_x"/>
                                          </p:val>
                                        </p:tav>
                                      </p:tavLst>
                                    </p:anim>
                                    <p:anim calcmode="lin" valueType="num">
                                      <p:cBhvr additive="base">
                                        <p:cTn id="16" dur="500" fill="hold"/>
                                        <p:tgtEl>
                                          <p:spTgt spid="32"/>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100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1+#ppt_w/2"/>
                                          </p:val>
                                        </p:tav>
                                        <p:tav tm="100000">
                                          <p:val>
                                            <p:strVal val="#ppt_x"/>
                                          </p:val>
                                        </p:tav>
                                      </p:tavLst>
                                    </p:anim>
                                    <p:anim calcmode="lin" valueType="num">
                                      <p:cBhvr additive="base">
                                        <p:cTn id="20" dur="500" fill="hold"/>
                                        <p:tgtEl>
                                          <p:spTgt spid="33"/>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100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500" fill="hold"/>
                                        <p:tgtEl>
                                          <p:spTgt spid="34"/>
                                        </p:tgtEl>
                                        <p:attrNameLst>
                                          <p:attrName>ppt_x</p:attrName>
                                        </p:attrNameLst>
                                      </p:cBhvr>
                                      <p:tavLst>
                                        <p:tav tm="0">
                                          <p:val>
                                            <p:strVal val="1+#ppt_w/2"/>
                                          </p:val>
                                        </p:tav>
                                        <p:tav tm="100000">
                                          <p:val>
                                            <p:strVal val="#ppt_x"/>
                                          </p:val>
                                        </p:tav>
                                      </p:tavLst>
                                    </p:anim>
                                    <p:anim calcmode="lin" valueType="num">
                                      <p:cBhvr additive="base">
                                        <p:cTn id="24" dur="500" fill="hold"/>
                                        <p:tgtEl>
                                          <p:spTgt spid="34"/>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100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1+#ppt_w/2"/>
                                          </p:val>
                                        </p:tav>
                                        <p:tav tm="100000">
                                          <p:val>
                                            <p:strVal val="#ppt_x"/>
                                          </p:val>
                                        </p:tav>
                                      </p:tavLst>
                                    </p:anim>
                                    <p:anim calcmode="lin" valueType="num">
                                      <p:cBhvr additive="base">
                                        <p:cTn id="28"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1" grpId="0"/>
      <p:bldP spid="32" grpId="0"/>
      <p:bldP spid="33" grpId="0"/>
      <p:bldP spid="34" grpId="0"/>
      <p:bldP spid="3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42" descr="6A3013BADB884660B194CAD3FEF2932C# #TextBox 42"/>
          <p:cNvSpPr txBox="1">
            <a:spLocks noChangeArrowheads="1"/>
          </p:cNvSpPr>
          <p:nvPr/>
        </p:nvSpPr>
        <p:spPr bwMode="auto">
          <a:xfrm>
            <a:off x="577453" y="474346"/>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信息处理</a:t>
            </a:r>
          </a:p>
        </p:txBody>
      </p:sp>
      <p:pic>
        <p:nvPicPr>
          <p:cNvPr id="34818" name="Picture 2" descr="https://timgsa.baidu.com/timg?image&amp;quality=80&amp;size=b9999_10000&amp;sec=1535226082815&amp;di=88fac8a507f716f98d37ad7163088d01&amp;imgtype=0&amp;src=http%3A%2F%2Fwww.bio1000.com%2Fuploads%2Fallimg%2F140917%2F0UG34515-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8063" y="955960"/>
            <a:ext cx="2066687" cy="206668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42" descr="6A3013BADB884660B194CAD3FEF2932C# #TextBox 42"/>
          <p:cNvSpPr txBox="1">
            <a:spLocks noChangeArrowheads="1"/>
          </p:cNvSpPr>
          <p:nvPr/>
        </p:nvSpPr>
        <p:spPr bwMode="auto">
          <a:xfrm>
            <a:off x="4519636" y="700357"/>
            <a:ext cx="6463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听觉</a:t>
            </a:r>
          </a:p>
        </p:txBody>
      </p:sp>
      <p:sp>
        <p:nvSpPr>
          <p:cNvPr id="11" name="TextBox 42" descr="6A3013BADB884660B194CAD3FEF2932C# #TextBox 42"/>
          <p:cNvSpPr txBox="1">
            <a:spLocks noChangeArrowheads="1"/>
          </p:cNvSpPr>
          <p:nvPr/>
        </p:nvSpPr>
        <p:spPr bwMode="auto">
          <a:xfrm>
            <a:off x="5656314" y="1081214"/>
            <a:ext cx="6463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视觉</a:t>
            </a:r>
          </a:p>
        </p:txBody>
      </p:sp>
      <p:sp>
        <p:nvSpPr>
          <p:cNvPr id="12" name="TextBox 42" descr="6A3013BADB884660B194CAD3FEF2932C# #TextBox 42"/>
          <p:cNvSpPr txBox="1">
            <a:spLocks noChangeArrowheads="1"/>
          </p:cNvSpPr>
          <p:nvPr/>
        </p:nvSpPr>
        <p:spPr bwMode="auto">
          <a:xfrm>
            <a:off x="4519636" y="2703554"/>
            <a:ext cx="6463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嗅觉</a:t>
            </a:r>
          </a:p>
        </p:txBody>
      </p:sp>
      <p:sp>
        <p:nvSpPr>
          <p:cNvPr id="13" name="TextBox 42" descr="6A3013BADB884660B194CAD3FEF2932C# #TextBox 42"/>
          <p:cNvSpPr txBox="1">
            <a:spLocks noChangeArrowheads="1"/>
          </p:cNvSpPr>
          <p:nvPr/>
        </p:nvSpPr>
        <p:spPr bwMode="auto">
          <a:xfrm>
            <a:off x="4519636" y="3305534"/>
            <a:ext cx="6463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味觉</a:t>
            </a:r>
          </a:p>
        </p:txBody>
      </p:sp>
      <p:sp>
        <p:nvSpPr>
          <p:cNvPr id="14" name="TextBox 42" descr="6A3013BADB884660B194CAD3FEF2932C# #TextBox 42"/>
          <p:cNvSpPr txBox="1">
            <a:spLocks noChangeArrowheads="1"/>
          </p:cNvSpPr>
          <p:nvPr/>
        </p:nvSpPr>
        <p:spPr bwMode="auto">
          <a:xfrm>
            <a:off x="4519636" y="3945614"/>
            <a:ext cx="6463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触觉</a:t>
            </a:r>
          </a:p>
        </p:txBody>
      </p:sp>
      <p:sp>
        <p:nvSpPr>
          <p:cNvPr id="15" name="TextBox 42" descr="6A3013BADB884660B194CAD3FEF2932C# #TextBox 42"/>
          <p:cNvSpPr txBox="1">
            <a:spLocks noChangeArrowheads="1"/>
          </p:cNvSpPr>
          <p:nvPr/>
        </p:nvSpPr>
        <p:spPr bwMode="auto">
          <a:xfrm>
            <a:off x="3549664" y="1619972"/>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图像信息</a:t>
            </a:r>
          </a:p>
        </p:txBody>
      </p:sp>
      <p:sp>
        <p:nvSpPr>
          <p:cNvPr id="16" name="TextBox 42" descr="6A3013BADB884660B194CAD3FEF2932C# #TextBox 42"/>
          <p:cNvSpPr txBox="1">
            <a:spLocks noChangeArrowheads="1"/>
          </p:cNvSpPr>
          <p:nvPr/>
        </p:nvSpPr>
        <p:spPr bwMode="auto">
          <a:xfrm>
            <a:off x="5528073" y="1577891"/>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1400" dirty="0">
                <a:solidFill>
                  <a:schemeClr val="bg1"/>
                </a:solidFill>
                <a:latin typeface="微软雅黑" panose="020B0503020204020204" pitchFamily="34" charset="-122"/>
                <a:ea typeface="微软雅黑" panose="020B0503020204020204" pitchFamily="34" charset="-122"/>
              </a:rPr>
              <a:t>视锥细胞</a:t>
            </a:r>
            <a:endParaRPr lang="en-US" altLang="zh-CN" sz="1400" dirty="0">
              <a:solidFill>
                <a:schemeClr val="bg1"/>
              </a:solidFill>
              <a:latin typeface="微软雅黑" panose="020B0503020204020204" pitchFamily="34" charset="-122"/>
              <a:ea typeface="微软雅黑" panose="020B0503020204020204" pitchFamily="34" charset="-122"/>
            </a:endParaRPr>
          </a:p>
          <a:p>
            <a:pPr algn="ctr" eaLnBrk="1" hangingPunct="1">
              <a:spcBef>
                <a:spcPct val="0"/>
              </a:spcBef>
              <a:buFontTx/>
              <a:buNone/>
              <a:defRPr/>
            </a:pPr>
            <a:r>
              <a:rPr lang="zh-CN" altLang="en-US" sz="1400" dirty="0">
                <a:solidFill>
                  <a:schemeClr val="bg1"/>
                </a:solidFill>
                <a:latin typeface="微软雅黑" panose="020B0503020204020204" pitchFamily="34" charset="-122"/>
                <a:ea typeface="微软雅黑" panose="020B0503020204020204" pitchFamily="34" charset="-122"/>
              </a:rPr>
              <a:t>视杆细胞</a:t>
            </a:r>
          </a:p>
        </p:txBody>
      </p:sp>
      <p:sp>
        <p:nvSpPr>
          <p:cNvPr id="17" name="TextBox 42" descr="6A3013BADB884660B194CAD3FEF2932C# #TextBox 42"/>
          <p:cNvSpPr txBox="1">
            <a:spLocks noChangeArrowheads="1"/>
          </p:cNvSpPr>
          <p:nvPr/>
        </p:nvSpPr>
        <p:spPr bwMode="auto">
          <a:xfrm>
            <a:off x="6913241" y="1481472"/>
            <a:ext cx="20313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特定波长的电磁波</a:t>
            </a:r>
            <a:endParaRPr lang="en-US" altLang="zh-CN" sz="1800" dirty="0">
              <a:solidFill>
                <a:schemeClr val="bg1"/>
              </a:solidFill>
              <a:latin typeface="微软雅黑" panose="020B0503020204020204" pitchFamily="34" charset="-122"/>
              <a:ea typeface="微软雅黑" panose="020B0503020204020204" pitchFamily="34" charset="-122"/>
            </a:endParaRPr>
          </a:p>
          <a:p>
            <a:pPr algn="ct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的辐射通量信息</a:t>
            </a:r>
          </a:p>
        </p:txBody>
      </p:sp>
      <p:pic>
        <p:nvPicPr>
          <p:cNvPr id="34820" name="Picture 4" descr="https://timgsa.baidu.com/timg?image&amp;quality=80&amp;size=b9999_10000&amp;sec=1535227826551&amp;di=3eb2e1713c6229381bc7ed5b13f127ca&amp;imgtype=0&amp;src=http%3A%2F%2Fimg.pconline.com.cn%2Fimages%2Fproduct%2F4748%2F474814%2FNB_DELL_V1450F-167.03jpg_m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1753" y="3072885"/>
            <a:ext cx="2291452" cy="1718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4335844"/>
      </p:ext>
    </p:extLst>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1+#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10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1+#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10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1+#ppt_w/2"/>
                                          </p:val>
                                        </p:tav>
                                        <p:tav tm="100000">
                                          <p:val>
                                            <p:strVal val="#ppt_x"/>
                                          </p:val>
                                        </p:tav>
                                      </p:tavLst>
                                    </p:anim>
                                    <p:anim calcmode="lin" valueType="num">
                                      <p:cBhvr additive="base">
                                        <p:cTn id="24" dur="500" fill="hold"/>
                                        <p:tgtEl>
                                          <p:spTgt spid="13"/>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100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1+#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100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1+#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100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1+#ppt_w/2"/>
                                          </p:val>
                                        </p:tav>
                                        <p:tav tm="100000">
                                          <p:val>
                                            <p:strVal val="#ppt_x"/>
                                          </p:val>
                                        </p:tav>
                                      </p:tavLst>
                                    </p:anim>
                                    <p:anim calcmode="lin" valueType="num">
                                      <p:cBhvr additive="base">
                                        <p:cTn id="36" dur="500" fill="hold"/>
                                        <p:tgtEl>
                                          <p:spTgt spid="16"/>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100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1+#ppt_w/2"/>
                                          </p:val>
                                        </p:tav>
                                        <p:tav tm="100000">
                                          <p:val>
                                            <p:strVal val="#ppt_x"/>
                                          </p:val>
                                        </p:tav>
                                      </p:tavLst>
                                    </p:anim>
                                    <p:anim calcmode="lin" valueType="num">
                                      <p:cBhvr additive="base">
                                        <p:cTn id="40"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0" grpId="0"/>
      <p:bldP spid="11" grpId="0"/>
      <p:bldP spid="12" grpId="0"/>
      <p:bldP spid="13" grpId="0"/>
      <p:bldP spid="14" grpId="0"/>
      <p:bldP spid="15" grpId="0"/>
      <p:bldP spid="16"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3" name="Picture 3" descr="C:\Desktop\dd44910dd5928eea0206c2c1c200458d_h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20" y="1253490"/>
            <a:ext cx="7627620" cy="228828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42" descr="6A3013BADB884660B194CAD3FEF2932C# #TextBox 42"/>
          <p:cNvSpPr txBox="1">
            <a:spLocks noChangeArrowheads="1"/>
          </p:cNvSpPr>
          <p:nvPr/>
        </p:nvSpPr>
        <p:spPr bwMode="auto">
          <a:xfrm>
            <a:off x="615732" y="400052"/>
            <a:ext cx="29546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图像信息和其他信息</a:t>
            </a:r>
          </a:p>
        </p:txBody>
      </p:sp>
      <p:sp>
        <p:nvSpPr>
          <p:cNvPr id="5" name="TextBox 42" descr="6A3013BADB884660B194CAD3FEF2932C# #TextBox 42"/>
          <p:cNvSpPr txBox="1">
            <a:spLocks noChangeArrowheads="1"/>
          </p:cNvSpPr>
          <p:nvPr/>
        </p:nvSpPr>
        <p:spPr bwMode="auto">
          <a:xfrm>
            <a:off x="1356360" y="3825244"/>
            <a:ext cx="51171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信息</a:t>
            </a:r>
            <a:r>
              <a:rPr lang="en-US" altLang="zh-CN" sz="1800" dirty="0">
                <a:solidFill>
                  <a:schemeClr val="bg1"/>
                </a:solidFill>
                <a:latin typeface="微软雅黑" panose="020B0503020204020204" pitchFamily="34" charset="-122"/>
                <a:ea typeface="微软雅黑" panose="020B0503020204020204" pitchFamily="34" charset="-122"/>
              </a:rPr>
              <a:t>1-&gt;</a:t>
            </a:r>
            <a:r>
              <a:rPr lang="zh-CN" altLang="en-US" sz="1800" dirty="0">
                <a:solidFill>
                  <a:schemeClr val="bg1"/>
                </a:solidFill>
                <a:latin typeface="微软雅黑" panose="020B0503020204020204" pitchFamily="34" charset="-122"/>
                <a:ea typeface="微软雅黑" panose="020B0503020204020204" pitchFamily="34" charset="-122"/>
              </a:rPr>
              <a:t>信息</a:t>
            </a:r>
            <a:r>
              <a:rPr lang="en-US" altLang="zh-CN" sz="1800" dirty="0">
                <a:solidFill>
                  <a:schemeClr val="bg1"/>
                </a:solidFill>
                <a:latin typeface="微软雅黑" panose="020B0503020204020204" pitchFamily="34" charset="-122"/>
                <a:ea typeface="微软雅黑" panose="020B0503020204020204" pitchFamily="34" charset="-122"/>
              </a:rPr>
              <a:t>2-&gt;</a:t>
            </a:r>
            <a:r>
              <a:rPr lang="zh-CN" altLang="en-US" sz="1800" dirty="0">
                <a:solidFill>
                  <a:schemeClr val="bg1"/>
                </a:solidFill>
                <a:latin typeface="微软雅黑" panose="020B0503020204020204" pitchFamily="34" charset="-122"/>
                <a:ea typeface="微软雅黑" panose="020B0503020204020204" pitchFamily="34" charset="-122"/>
              </a:rPr>
              <a:t>图像</a:t>
            </a:r>
            <a:r>
              <a:rPr lang="en-US" altLang="zh-CN" sz="1800" dirty="0">
                <a:solidFill>
                  <a:schemeClr val="bg1"/>
                </a:solidFill>
                <a:latin typeface="微软雅黑" panose="020B0503020204020204" pitchFamily="34" charset="-122"/>
                <a:ea typeface="微软雅黑" panose="020B0503020204020204" pitchFamily="34" charset="-122"/>
              </a:rPr>
              <a:t>1-&gt;</a:t>
            </a:r>
            <a:r>
              <a:rPr lang="zh-CN" altLang="en-US" sz="1800" dirty="0">
                <a:solidFill>
                  <a:schemeClr val="bg1"/>
                </a:solidFill>
                <a:latin typeface="微软雅黑" panose="020B0503020204020204" pitchFamily="34" charset="-122"/>
                <a:ea typeface="微软雅黑" panose="020B0503020204020204" pitchFamily="34" charset="-122"/>
              </a:rPr>
              <a:t>信息</a:t>
            </a:r>
            <a:r>
              <a:rPr lang="en-US" altLang="zh-CN" sz="1800" dirty="0">
                <a:solidFill>
                  <a:schemeClr val="bg1"/>
                </a:solidFill>
                <a:latin typeface="微软雅黑" panose="020B0503020204020204" pitchFamily="34" charset="-122"/>
                <a:ea typeface="微软雅黑" panose="020B0503020204020204" pitchFamily="34" charset="-122"/>
              </a:rPr>
              <a:t>3-&gt;</a:t>
            </a:r>
            <a:r>
              <a:rPr lang="zh-CN" altLang="en-US" sz="1800" dirty="0">
                <a:solidFill>
                  <a:schemeClr val="bg1"/>
                </a:solidFill>
                <a:latin typeface="微软雅黑" panose="020B0503020204020204" pitchFamily="34" charset="-122"/>
                <a:ea typeface="微软雅黑" panose="020B0503020204020204" pitchFamily="34" charset="-122"/>
              </a:rPr>
              <a:t>信息</a:t>
            </a:r>
            <a:r>
              <a:rPr lang="en-US" altLang="zh-CN" sz="1800" dirty="0">
                <a:solidFill>
                  <a:schemeClr val="bg1"/>
                </a:solidFill>
                <a:latin typeface="微软雅黑" panose="020B0503020204020204" pitchFamily="34" charset="-122"/>
                <a:ea typeface="微软雅黑" panose="020B0503020204020204" pitchFamily="34" charset="-122"/>
              </a:rPr>
              <a:t>4-&gt;</a:t>
            </a:r>
            <a:r>
              <a:rPr lang="zh-CN" altLang="en-US" sz="1800" dirty="0">
                <a:solidFill>
                  <a:schemeClr val="bg1"/>
                </a:solidFill>
                <a:latin typeface="微软雅黑" panose="020B0503020204020204" pitchFamily="34" charset="-122"/>
                <a:ea typeface="微软雅黑" panose="020B0503020204020204" pitchFamily="34" charset="-122"/>
              </a:rPr>
              <a:t>图像</a:t>
            </a:r>
            <a:r>
              <a:rPr lang="en-US" altLang="zh-CN" sz="1800" dirty="0">
                <a:solidFill>
                  <a:schemeClr val="bg1"/>
                </a:solidFill>
                <a:latin typeface="微软雅黑" panose="020B0503020204020204" pitchFamily="34" charset="-122"/>
                <a:ea typeface="微软雅黑" panose="020B0503020204020204" pitchFamily="34" charset="-122"/>
              </a:rPr>
              <a:t>2</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923639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10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https://blog-10039692.file.myqcloud.com/1495591254779_4889_149559125500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663" y="1582936"/>
            <a:ext cx="6720255" cy="3141344"/>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929640" y="526732"/>
            <a:ext cx="7353300" cy="923330"/>
          </a:xfrm>
          <a:prstGeom prst="rect">
            <a:avLst/>
          </a:prstGeom>
        </p:spPr>
        <p:txBody>
          <a:bodyPr wrap="square">
            <a:spAutoFit/>
          </a:bodyPr>
          <a:lstStyle/>
          <a:p>
            <a:r>
              <a:rPr lang="zh-CN" altLang="en-US" dirty="0">
                <a:solidFill>
                  <a:schemeClr val="bg1"/>
                </a:solidFill>
              </a:rPr>
              <a:t>人工智能（</a:t>
            </a:r>
            <a:r>
              <a:rPr lang="en-US" altLang="zh-CN" dirty="0">
                <a:solidFill>
                  <a:schemeClr val="bg1"/>
                </a:solidFill>
              </a:rPr>
              <a:t>Artificial Intelligence</a:t>
            </a:r>
            <a:r>
              <a:rPr lang="zh-CN" altLang="en-US" dirty="0">
                <a:solidFill>
                  <a:schemeClr val="bg1"/>
                </a:solidFill>
              </a:rPr>
              <a:t>，</a:t>
            </a:r>
            <a:r>
              <a:rPr lang="en-US" altLang="zh-CN" dirty="0">
                <a:solidFill>
                  <a:schemeClr val="bg1"/>
                </a:solidFill>
              </a:rPr>
              <a:t>AI</a:t>
            </a:r>
            <a:r>
              <a:rPr lang="zh-CN" altLang="en-US" dirty="0">
                <a:solidFill>
                  <a:schemeClr val="bg1"/>
                </a:solidFill>
              </a:rPr>
              <a:t>）是指计算机像人一样拥有智能能力，是一个融合计算机科学、统计学、脑神经学和社会科学的前沿综合学科，可以代替人类实现识别、认知，分析和决策等多种功能。</a:t>
            </a:r>
          </a:p>
        </p:txBody>
      </p:sp>
    </p:spTree>
    <p:extLst>
      <p:ext uri="{BB962C8B-B14F-4D97-AF65-F5344CB8AC3E}">
        <p14:creationId xmlns:p14="http://schemas.microsoft.com/office/powerpoint/2010/main" val="4181341397"/>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第一PPT，www.1ppt.com">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1507</TotalTime>
  <Pages>0</Pages>
  <Words>4530</Words>
  <Characters>0</Characters>
  <Application>Microsoft Office PowerPoint</Application>
  <DocSecurity>0</DocSecurity>
  <PresentationFormat>全屏显示(16:9)</PresentationFormat>
  <Lines>0</Lines>
  <Paragraphs>352</Paragraphs>
  <Slides>32</Slides>
  <Notes>32</Notes>
  <HiddenSlides>0</HiddenSlides>
  <MMClips>2</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32</vt:i4>
      </vt:variant>
    </vt:vector>
  </HeadingPairs>
  <TitlesOfParts>
    <vt:vector size="43" baseType="lpstr">
      <vt:lpstr>Helvetica Light</vt:lpstr>
      <vt:lpstr>Helvetica Neue</vt:lpstr>
      <vt:lpstr>方正兰亭中粗黑_GBK</vt:lpstr>
      <vt:lpstr>宋体</vt:lpstr>
      <vt:lpstr>Microsoft YaHei</vt:lpstr>
      <vt:lpstr>Microsoft YaHei</vt:lpstr>
      <vt:lpstr>헤드라인A</vt:lpstr>
      <vt:lpstr>Arial</vt:lpstr>
      <vt:lpstr>Calibri</vt:lpstr>
      <vt:lpstr>Impact</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www.1ppt.com</dc:title>
  <dc:creator>www.1ppt.com</dc:creator>
  <cp:keywords>www.1ppt.com</cp:keywords>
  <cp:lastModifiedBy>328419914@qq.com</cp:lastModifiedBy>
  <cp:revision>569</cp:revision>
  <dcterms:created xsi:type="dcterms:W3CDTF">2016-05-11T06:37:27Z</dcterms:created>
  <dcterms:modified xsi:type="dcterms:W3CDTF">2018-09-05T14:04:42Z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2052-10.1.0.5603</vt:lpwstr>
  </property>
</Properties>
</file>